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5"/>
  </p:notesMasterIdLst>
  <p:handoutMasterIdLst>
    <p:handoutMasterId r:id="rId56"/>
  </p:handoutMasterIdLst>
  <p:sldIdLst>
    <p:sldId id="256" r:id="rId2"/>
    <p:sldId id="319" r:id="rId3"/>
    <p:sldId id="295" r:id="rId4"/>
    <p:sldId id="346" r:id="rId5"/>
    <p:sldId id="347" r:id="rId6"/>
    <p:sldId id="289" r:id="rId7"/>
    <p:sldId id="288" r:id="rId8"/>
    <p:sldId id="296" r:id="rId9"/>
    <p:sldId id="348" r:id="rId10"/>
    <p:sldId id="320" r:id="rId11"/>
    <p:sldId id="298" r:id="rId12"/>
    <p:sldId id="321" r:id="rId13"/>
    <p:sldId id="290" r:id="rId14"/>
    <p:sldId id="300" r:id="rId15"/>
    <p:sldId id="291" r:id="rId16"/>
    <p:sldId id="302" r:id="rId17"/>
    <p:sldId id="303" r:id="rId18"/>
    <p:sldId id="292" r:id="rId19"/>
    <p:sldId id="325" r:id="rId20"/>
    <p:sldId id="324" r:id="rId21"/>
    <p:sldId id="304" r:id="rId22"/>
    <p:sldId id="305" r:id="rId23"/>
    <p:sldId id="306" r:id="rId24"/>
    <p:sldId id="307" r:id="rId25"/>
    <p:sldId id="308" r:id="rId26"/>
    <p:sldId id="322" r:id="rId27"/>
    <p:sldId id="309" r:id="rId28"/>
    <p:sldId id="310" r:id="rId29"/>
    <p:sldId id="311" r:id="rId30"/>
    <p:sldId id="312" r:id="rId31"/>
    <p:sldId id="274" r:id="rId32"/>
    <p:sldId id="281" r:id="rId33"/>
    <p:sldId id="282" r:id="rId34"/>
    <p:sldId id="283" r:id="rId35"/>
    <p:sldId id="276" r:id="rId36"/>
    <p:sldId id="293" r:id="rId37"/>
    <p:sldId id="314" r:id="rId38"/>
    <p:sldId id="323" r:id="rId39"/>
    <p:sldId id="315" r:id="rId40"/>
    <p:sldId id="316" r:id="rId41"/>
    <p:sldId id="317" r:id="rId42"/>
    <p:sldId id="336" r:id="rId43"/>
    <p:sldId id="337" r:id="rId44"/>
    <p:sldId id="338" r:id="rId45"/>
    <p:sldId id="339" r:id="rId46"/>
    <p:sldId id="340" r:id="rId47"/>
    <p:sldId id="341" r:id="rId48"/>
    <p:sldId id="342" r:id="rId49"/>
    <p:sldId id="343" r:id="rId50"/>
    <p:sldId id="344" r:id="rId51"/>
    <p:sldId id="345" r:id="rId52"/>
    <p:sldId id="318" r:id="rId53"/>
    <p:sldId id="294" r:id="rId54"/>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FF99"/>
    <a:srgbClr val="FF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3" autoAdjust="0"/>
    <p:restoredTop sz="94660"/>
  </p:normalViewPr>
  <p:slideViewPr>
    <p:cSldViewPr>
      <p:cViewPr varScale="1">
        <p:scale>
          <a:sx n="105" d="100"/>
          <a:sy n="105" d="100"/>
        </p:scale>
        <p:origin x="184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5981" cy="512379"/>
          </a:xfrm>
          <a:prstGeom prst="rect">
            <a:avLst/>
          </a:prstGeom>
        </p:spPr>
        <p:txBody>
          <a:bodyPr vert="horz" lIns="95489" tIns="47744" rIns="95489" bIns="47744" rtlCol="0"/>
          <a:lstStyle>
            <a:lvl1pPr algn="l">
              <a:defRPr sz="1300">
                <a:latin typeface="Arial" charset="0"/>
              </a:defRPr>
            </a:lvl1pPr>
          </a:lstStyle>
          <a:p>
            <a:pPr>
              <a:defRPr/>
            </a:pPr>
            <a:endParaRPr lang="it-IT"/>
          </a:p>
        </p:txBody>
      </p:sp>
      <p:sp>
        <p:nvSpPr>
          <p:cNvPr id="3" name="Segnaposto data 2"/>
          <p:cNvSpPr>
            <a:spLocks noGrp="1"/>
          </p:cNvSpPr>
          <p:nvPr>
            <p:ph type="dt" sz="quarter" idx="1"/>
          </p:nvPr>
        </p:nvSpPr>
        <p:spPr>
          <a:xfrm>
            <a:off x="4021682" y="0"/>
            <a:ext cx="3075981" cy="512379"/>
          </a:xfrm>
          <a:prstGeom prst="rect">
            <a:avLst/>
          </a:prstGeom>
        </p:spPr>
        <p:txBody>
          <a:bodyPr vert="horz" lIns="95489" tIns="47744" rIns="95489" bIns="47744" rtlCol="0"/>
          <a:lstStyle>
            <a:lvl1pPr algn="r">
              <a:defRPr sz="1300">
                <a:latin typeface="Arial" charset="0"/>
              </a:defRPr>
            </a:lvl1pPr>
          </a:lstStyle>
          <a:p>
            <a:pPr>
              <a:defRPr/>
            </a:pPr>
            <a:fld id="{2D0D8021-040A-4E66-A59B-5F2F5696F017}" type="datetimeFigureOut">
              <a:rPr lang="it-IT"/>
              <a:pPr>
                <a:defRPr/>
              </a:pPr>
              <a:t>15/10/2024</a:t>
            </a:fld>
            <a:endParaRPr lang="it-IT"/>
          </a:p>
        </p:txBody>
      </p:sp>
      <p:sp>
        <p:nvSpPr>
          <p:cNvPr id="4" name="Segnaposto piè di pagina 3"/>
          <p:cNvSpPr>
            <a:spLocks noGrp="1"/>
          </p:cNvSpPr>
          <p:nvPr>
            <p:ph type="ftr" sz="quarter" idx="2"/>
          </p:nvPr>
        </p:nvSpPr>
        <p:spPr>
          <a:xfrm>
            <a:off x="0" y="9720613"/>
            <a:ext cx="3075981" cy="512379"/>
          </a:xfrm>
          <a:prstGeom prst="rect">
            <a:avLst/>
          </a:prstGeom>
        </p:spPr>
        <p:txBody>
          <a:bodyPr vert="horz" lIns="95489" tIns="47744" rIns="95489" bIns="47744" rtlCol="0" anchor="b"/>
          <a:lstStyle>
            <a:lvl1pPr algn="l">
              <a:defRPr sz="1300">
                <a:latin typeface="Arial" charset="0"/>
              </a:defRPr>
            </a:lvl1pPr>
          </a:lstStyle>
          <a:p>
            <a:pPr>
              <a:defRPr/>
            </a:pPr>
            <a:endParaRPr lang="it-IT"/>
          </a:p>
        </p:txBody>
      </p:sp>
      <p:sp>
        <p:nvSpPr>
          <p:cNvPr id="5" name="Segnaposto numero diapositiva 4"/>
          <p:cNvSpPr>
            <a:spLocks noGrp="1"/>
          </p:cNvSpPr>
          <p:nvPr>
            <p:ph type="sldNum" sz="quarter" idx="3"/>
          </p:nvPr>
        </p:nvSpPr>
        <p:spPr>
          <a:xfrm>
            <a:off x="4021682" y="9720613"/>
            <a:ext cx="3075981" cy="512379"/>
          </a:xfrm>
          <a:prstGeom prst="rect">
            <a:avLst/>
          </a:prstGeom>
        </p:spPr>
        <p:txBody>
          <a:bodyPr vert="horz" lIns="95489" tIns="47744" rIns="95489" bIns="47744" rtlCol="0" anchor="b"/>
          <a:lstStyle>
            <a:lvl1pPr algn="r">
              <a:defRPr sz="1300">
                <a:latin typeface="Arial" charset="0"/>
              </a:defRPr>
            </a:lvl1pPr>
          </a:lstStyle>
          <a:p>
            <a:pPr>
              <a:defRPr/>
            </a:pPr>
            <a:fld id="{E015DF96-0F86-4AF1-85B8-B6254901538C}"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5981" cy="512379"/>
          </a:xfrm>
          <a:prstGeom prst="rect">
            <a:avLst/>
          </a:prstGeom>
          <a:noFill/>
          <a:ln w="9525">
            <a:noFill/>
            <a:miter lim="800000"/>
            <a:headEnd/>
            <a:tailEnd/>
          </a:ln>
          <a:effectLst/>
        </p:spPr>
        <p:txBody>
          <a:bodyPr vert="horz" wrap="square" lIns="95489" tIns="47744" rIns="95489" bIns="47744" numCol="1" anchor="t" anchorCtr="0" compatLnSpc="1">
            <a:prstTxWarp prst="textNoShape">
              <a:avLst/>
            </a:prstTxWarp>
          </a:bodyPr>
          <a:lstStyle>
            <a:lvl1pPr>
              <a:defRPr sz="1300">
                <a:latin typeface="Arial" charset="0"/>
              </a:defRPr>
            </a:lvl1pPr>
          </a:lstStyle>
          <a:p>
            <a:pPr>
              <a:defRPr/>
            </a:pPr>
            <a:endParaRPr lang="it-IT"/>
          </a:p>
        </p:txBody>
      </p:sp>
      <p:sp>
        <p:nvSpPr>
          <p:cNvPr id="3075" name="Rectangle 3"/>
          <p:cNvSpPr>
            <a:spLocks noGrp="1" noChangeArrowheads="1"/>
          </p:cNvSpPr>
          <p:nvPr>
            <p:ph type="dt" idx="1"/>
          </p:nvPr>
        </p:nvSpPr>
        <p:spPr bwMode="auto">
          <a:xfrm>
            <a:off x="4021682" y="0"/>
            <a:ext cx="3075981" cy="512379"/>
          </a:xfrm>
          <a:prstGeom prst="rect">
            <a:avLst/>
          </a:prstGeom>
          <a:noFill/>
          <a:ln w="9525">
            <a:noFill/>
            <a:miter lim="800000"/>
            <a:headEnd/>
            <a:tailEnd/>
          </a:ln>
          <a:effectLst/>
        </p:spPr>
        <p:txBody>
          <a:bodyPr vert="horz" wrap="square" lIns="95489" tIns="47744" rIns="95489" bIns="47744" numCol="1" anchor="t" anchorCtr="0" compatLnSpc="1">
            <a:prstTxWarp prst="textNoShape">
              <a:avLst/>
            </a:prstTxWarp>
          </a:bodyPr>
          <a:lstStyle>
            <a:lvl1pPr algn="r">
              <a:defRPr sz="1300">
                <a:latin typeface="Arial" charset="0"/>
              </a:defRPr>
            </a:lvl1pPr>
          </a:lstStyle>
          <a:p>
            <a:pPr>
              <a:defRPr/>
            </a:pPr>
            <a:endParaRPr lang="it-IT"/>
          </a:p>
        </p:txBody>
      </p:sp>
      <p:sp>
        <p:nvSpPr>
          <p:cNvPr id="46084" name="Rectangle 4"/>
          <p:cNvSpPr>
            <a:spLocks noGrp="1" noRot="1" noChangeAspect="1" noChangeArrowheads="1" noTextEdit="1"/>
          </p:cNvSpPr>
          <p:nvPr>
            <p:ph type="sldImg" idx="2"/>
          </p:nvPr>
        </p:nvSpPr>
        <p:spPr bwMode="auto">
          <a:xfrm>
            <a:off x="990600" y="766763"/>
            <a:ext cx="5119688" cy="38385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10094" y="4862739"/>
            <a:ext cx="5679113" cy="4604927"/>
          </a:xfrm>
          <a:prstGeom prst="rect">
            <a:avLst/>
          </a:prstGeom>
          <a:noFill/>
          <a:ln w="9525">
            <a:noFill/>
            <a:miter lim="800000"/>
            <a:headEnd/>
            <a:tailEnd/>
          </a:ln>
          <a:effectLst/>
        </p:spPr>
        <p:txBody>
          <a:bodyPr vert="horz" wrap="square" lIns="95489" tIns="47744" rIns="95489" bIns="4774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078" name="Rectangle 6"/>
          <p:cNvSpPr>
            <a:spLocks noGrp="1" noChangeArrowheads="1"/>
          </p:cNvSpPr>
          <p:nvPr>
            <p:ph type="ftr" sz="quarter" idx="4"/>
          </p:nvPr>
        </p:nvSpPr>
        <p:spPr bwMode="auto">
          <a:xfrm>
            <a:off x="0" y="9720613"/>
            <a:ext cx="3075981" cy="512379"/>
          </a:xfrm>
          <a:prstGeom prst="rect">
            <a:avLst/>
          </a:prstGeom>
          <a:noFill/>
          <a:ln w="9525">
            <a:noFill/>
            <a:miter lim="800000"/>
            <a:headEnd/>
            <a:tailEnd/>
          </a:ln>
          <a:effectLst/>
        </p:spPr>
        <p:txBody>
          <a:bodyPr vert="horz" wrap="square" lIns="95489" tIns="47744" rIns="95489" bIns="47744" numCol="1" anchor="b" anchorCtr="0" compatLnSpc="1">
            <a:prstTxWarp prst="textNoShape">
              <a:avLst/>
            </a:prstTxWarp>
          </a:bodyPr>
          <a:lstStyle>
            <a:lvl1pPr>
              <a:defRPr sz="1300">
                <a:latin typeface="Arial" charset="0"/>
              </a:defRPr>
            </a:lvl1pPr>
          </a:lstStyle>
          <a:p>
            <a:pPr>
              <a:defRPr/>
            </a:pPr>
            <a:endParaRPr lang="it-IT"/>
          </a:p>
        </p:txBody>
      </p:sp>
      <p:sp>
        <p:nvSpPr>
          <p:cNvPr id="3079" name="Rectangle 7"/>
          <p:cNvSpPr>
            <a:spLocks noGrp="1" noChangeArrowheads="1"/>
          </p:cNvSpPr>
          <p:nvPr>
            <p:ph type="sldNum" sz="quarter" idx="5"/>
          </p:nvPr>
        </p:nvSpPr>
        <p:spPr bwMode="auto">
          <a:xfrm>
            <a:off x="4021682" y="9720613"/>
            <a:ext cx="3075981" cy="512379"/>
          </a:xfrm>
          <a:prstGeom prst="rect">
            <a:avLst/>
          </a:prstGeom>
          <a:noFill/>
          <a:ln w="9525">
            <a:noFill/>
            <a:miter lim="800000"/>
            <a:headEnd/>
            <a:tailEnd/>
          </a:ln>
          <a:effectLst/>
        </p:spPr>
        <p:txBody>
          <a:bodyPr vert="horz" wrap="square" lIns="95489" tIns="47744" rIns="95489" bIns="47744" numCol="1" anchor="b" anchorCtr="0" compatLnSpc="1">
            <a:prstTxWarp prst="textNoShape">
              <a:avLst/>
            </a:prstTxWarp>
          </a:bodyPr>
          <a:lstStyle>
            <a:lvl1pPr algn="r">
              <a:defRPr sz="1300">
                <a:latin typeface="Arial" charset="0"/>
              </a:defRPr>
            </a:lvl1pPr>
          </a:lstStyle>
          <a:p>
            <a:pPr>
              <a:defRPr/>
            </a:pPr>
            <a:fld id="{948DB88C-3FEB-4A89-9BA5-42BFE48A70D8}"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B080AAF-40AC-467C-B553-83775AA1EC93}" type="slidenum">
              <a:rPr lang="it-IT" smtClean="0">
                <a:latin typeface="Arial" pitchFamily="34" charset="0"/>
              </a:rPr>
              <a:pPr/>
              <a:t>1</a:t>
            </a:fld>
            <a:endParaRPr lang="it-IT"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8F6CFD3-1968-4F78-B416-7FF7EDBABBC4}" type="slidenum">
              <a:rPr lang="it-IT" smtClean="0">
                <a:latin typeface="Arial" pitchFamily="34" charset="0"/>
              </a:rPr>
              <a:pPr/>
              <a:t>10</a:t>
            </a:fld>
            <a:endParaRPr lang="it-IT"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528C7D7-55B4-4597-9C74-AE8CEFE57E19}" type="slidenum">
              <a:rPr lang="it-IT" smtClean="0">
                <a:latin typeface="Arial" pitchFamily="34" charset="0"/>
              </a:rPr>
              <a:pPr/>
              <a:t>11</a:t>
            </a:fld>
            <a:endParaRPr lang="it-IT" smtClean="0">
              <a:latin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06745B5-6167-4AE5-B0EB-BD29A41F02CB}" type="slidenum">
              <a:rPr lang="it-IT" smtClean="0">
                <a:latin typeface="Arial" pitchFamily="34" charset="0"/>
              </a:rPr>
              <a:pPr/>
              <a:t>12</a:t>
            </a:fld>
            <a:endParaRPr lang="it-IT" smtClean="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4A36A2E-1665-48B2-A904-E4B91767837A}" type="slidenum">
              <a:rPr lang="it-IT" smtClean="0">
                <a:latin typeface="Arial" pitchFamily="34" charset="0"/>
              </a:rPr>
              <a:pPr/>
              <a:t>13</a:t>
            </a:fld>
            <a:endParaRPr lang="it-IT" smtClean="0">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F1F22EA-A092-4586-8251-3EB4012B8D06}" type="slidenum">
              <a:rPr lang="it-IT" smtClean="0">
                <a:latin typeface="Arial" pitchFamily="34" charset="0"/>
              </a:rPr>
              <a:pPr/>
              <a:t>14</a:t>
            </a:fld>
            <a:endParaRPr lang="it-IT" smtClean="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23E12D1-DCF8-4E97-85AA-D19DAAEBD3DE}" type="slidenum">
              <a:rPr lang="it-IT" smtClean="0">
                <a:latin typeface="Arial" pitchFamily="34" charset="0"/>
              </a:rPr>
              <a:pPr/>
              <a:t>15</a:t>
            </a:fld>
            <a:endParaRPr lang="it-IT"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853E516-F21E-49B2-A428-34134791C978}" type="slidenum">
              <a:rPr lang="it-IT" smtClean="0">
                <a:latin typeface="Arial" pitchFamily="34" charset="0"/>
              </a:rPr>
              <a:pPr/>
              <a:t>16</a:t>
            </a:fld>
            <a:endParaRPr lang="it-IT" smtClean="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0C89666-E38C-41A3-9669-0271C28A264A}" type="slidenum">
              <a:rPr lang="it-IT" smtClean="0">
                <a:latin typeface="Arial" pitchFamily="34" charset="0"/>
              </a:rPr>
              <a:pPr/>
              <a:t>17</a:t>
            </a:fld>
            <a:endParaRPr lang="it-IT"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54A6121-56F7-464F-9DDE-BDC9E2D34F45}" type="slidenum">
              <a:rPr lang="it-IT" smtClean="0">
                <a:latin typeface="Arial" pitchFamily="34" charset="0"/>
              </a:rPr>
              <a:pPr/>
              <a:t>18</a:t>
            </a:fld>
            <a:endParaRPr lang="it-IT"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AB96392-99FE-4EBA-88AB-C6E4B063DDA1}" type="slidenum">
              <a:rPr lang="it-IT" smtClean="0">
                <a:latin typeface="Arial" pitchFamily="34" charset="0"/>
              </a:rPr>
              <a:pPr/>
              <a:t>19</a:t>
            </a:fld>
            <a:endParaRPr lang="it-IT" smtClean="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8314D21-9A33-48AA-B03E-D5A11D23373A}" type="slidenum">
              <a:rPr lang="it-IT" smtClean="0">
                <a:latin typeface="Arial" pitchFamily="34" charset="0"/>
              </a:rPr>
              <a:pPr/>
              <a:t>2</a:t>
            </a:fld>
            <a:endParaRPr lang="it-IT"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44A01FC-AC63-48E3-85A8-06A66522BD6E}" type="slidenum">
              <a:rPr lang="it-IT" smtClean="0">
                <a:latin typeface="Arial" pitchFamily="34" charset="0"/>
              </a:rPr>
              <a:pPr/>
              <a:t>20</a:t>
            </a:fld>
            <a:endParaRPr lang="it-IT"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CC04A06-1C90-4955-9CC3-82B8E5A3ADB5}" type="slidenum">
              <a:rPr lang="it-IT" smtClean="0">
                <a:latin typeface="Arial" pitchFamily="34" charset="0"/>
              </a:rPr>
              <a:pPr/>
              <a:t>21</a:t>
            </a:fld>
            <a:endParaRPr lang="it-IT"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FF3BA8A-82EA-4D9E-A1CE-C133A20B64F0}" type="slidenum">
              <a:rPr lang="it-IT" smtClean="0">
                <a:latin typeface="Arial" pitchFamily="34" charset="0"/>
              </a:rPr>
              <a:pPr/>
              <a:t>22</a:t>
            </a:fld>
            <a:endParaRPr lang="it-IT"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5E34E6E-D1FB-4849-9972-B97AC264C642}" type="slidenum">
              <a:rPr lang="it-IT" smtClean="0">
                <a:latin typeface="Arial" pitchFamily="34" charset="0"/>
              </a:rPr>
              <a:pPr/>
              <a:t>23</a:t>
            </a:fld>
            <a:endParaRPr lang="it-IT" smtClean="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4392705-2843-43DF-89C1-23011F8ABCEB}" type="slidenum">
              <a:rPr lang="it-IT" smtClean="0">
                <a:latin typeface="Arial" pitchFamily="34" charset="0"/>
              </a:rPr>
              <a:pPr/>
              <a:t>24</a:t>
            </a:fld>
            <a:endParaRPr lang="it-IT" smtClean="0">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C800C8B-90D4-438C-96C6-45D9B66E6EBC}" type="slidenum">
              <a:rPr lang="it-IT" smtClean="0">
                <a:latin typeface="Arial" pitchFamily="34" charset="0"/>
              </a:rPr>
              <a:pPr/>
              <a:t>25</a:t>
            </a:fld>
            <a:endParaRPr lang="it-IT"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7F5EA10-D2CF-42C5-B2D7-C5083D45F340}" type="slidenum">
              <a:rPr lang="it-IT" smtClean="0">
                <a:latin typeface="Arial" pitchFamily="34" charset="0"/>
              </a:rPr>
              <a:pPr/>
              <a:t>26</a:t>
            </a:fld>
            <a:endParaRPr lang="it-IT" smtClean="0">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D7DD7E7-BC62-43C9-A28D-72397CCADFDC}" type="slidenum">
              <a:rPr lang="it-IT" smtClean="0">
                <a:latin typeface="Arial" pitchFamily="34" charset="0"/>
              </a:rPr>
              <a:pPr/>
              <a:t>27</a:t>
            </a:fld>
            <a:endParaRPr lang="it-IT" smtClean="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764F376-F7CC-439C-8B4C-669526695868}" type="slidenum">
              <a:rPr lang="it-IT" smtClean="0">
                <a:latin typeface="Arial" pitchFamily="34" charset="0"/>
              </a:rPr>
              <a:pPr/>
              <a:t>28</a:t>
            </a:fld>
            <a:endParaRPr lang="it-IT" smtClean="0">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93A6AD8-A21E-4721-B562-FF5FD03F272A}" type="slidenum">
              <a:rPr lang="it-IT" smtClean="0">
                <a:latin typeface="Arial" pitchFamily="34" charset="0"/>
              </a:rPr>
              <a:pPr/>
              <a:t>29</a:t>
            </a:fld>
            <a:endParaRPr lang="it-IT" smtClean="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523668B-9774-4DE1-906B-6D4E17492FF0}" type="slidenum">
              <a:rPr lang="it-IT" smtClean="0">
                <a:latin typeface="Arial" pitchFamily="34" charset="0"/>
              </a:rPr>
              <a:pPr/>
              <a:t>3</a:t>
            </a:fld>
            <a:endParaRPr lang="it-IT"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47BA2C9-7AB8-440D-ADC7-7C490A13C52C}" type="slidenum">
              <a:rPr lang="it-IT" smtClean="0">
                <a:latin typeface="Arial" pitchFamily="34" charset="0"/>
              </a:rPr>
              <a:pPr/>
              <a:t>30</a:t>
            </a:fld>
            <a:endParaRPr lang="it-IT" smtClean="0">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C425862-750C-48A9-8353-7DBAFCC8404F}" type="slidenum">
              <a:rPr lang="it-IT" smtClean="0">
                <a:latin typeface="Arial" pitchFamily="34" charset="0"/>
              </a:rPr>
              <a:pPr/>
              <a:t>31</a:t>
            </a:fld>
            <a:endParaRPr lang="it-IT" smtClean="0">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12C59801-727A-4DD2-9B1E-5532C8259846}" type="slidenum">
              <a:rPr lang="it-IT" smtClean="0">
                <a:latin typeface="Arial" pitchFamily="34" charset="0"/>
              </a:rPr>
              <a:pPr/>
              <a:t>32</a:t>
            </a:fld>
            <a:endParaRPr lang="it-IT" smtClean="0">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9DF96CD-C125-4945-9904-D777F8DCA7CC}" type="slidenum">
              <a:rPr lang="it-IT" smtClean="0">
                <a:latin typeface="Arial" pitchFamily="34" charset="0"/>
              </a:rPr>
              <a:pPr/>
              <a:t>33</a:t>
            </a:fld>
            <a:endParaRPr lang="it-IT" smtClean="0">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AB73056-6096-4013-8B74-CF124A1F0DE1}" type="slidenum">
              <a:rPr lang="it-IT" smtClean="0">
                <a:latin typeface="Arial" pitchFamily="34" charset="0"/>
              </a:rPr>
              <a:pPr/>
              <a:t>34</a:t>
            </a:fld>
            <a:endParaRPr lang="it-IT" smtClean="0">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DC42F48-3EB5-4C0F-873F-A9E6A27618C4}" type="slidenum">
              <a:rPr lang="it-IT" smtClean="0">
                <a:latin typeface="Arial" pitchFamily="34" charset="0"/>
              </a:rPr>
              <a:pPr/>
              <a:t>35</a:t>
            </a:fld>
            <a:endParaRPr lang="it-IT" smtClean="0">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8FB5F82-E9D1-43F4-AB40-AA7737C7274A}" type="slidenum">
              <a:rPr lang="it-IT" smtClean="0">
                <a:latin typeface="Arial" pitchFamily="34" charset="0"/>
              </a:rPr>
              <a:pPr/>
              <a:t>36</a:t>
            </a:fld>
            <a:endParaRPr lang="it-IT" smtClean="0">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AF91634-6FAA-4220-A9F3-1549196ACEF1}" type="slidenum">
              <a:rPr lang="it-IT" smtClean="0">
                <a:latin typeface="Arial" pitchFamily="34" charset="0"/>
              </a:rPr>
              <a:pPr/>
              <a:t>37</a:t>
            </a:fld>
            <a:endParaRPr lang="it-IT" smtClean="0">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987A30E-D406-42E6-844E-E37F5E67DD45}" type="slidenum">
              <a:rPr lang="it-IT" smtClean="0">
                <a:latin typeface="Arial" pitchFamily="34" charset="0"/>
              </a:rPr>
              <a:pPr/>
              <a:t>38</a:t>
            </a:fld>
            <a:endParaRPr lang="it-IT" smtClean="0">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2817018-FA2F-4A31-81D1-108B9BC585CD}" type="slidenum">
              <a:rPr lang="it-IT" smtClean="0">
                <a:latin typeface="Arial" pitchFamily="34" charset="0"/>
              </a:rPr>
              <a:pPr/>
              <a:t>39</a:t>
            </a:fld>
            <a:endParaRPr lang="it-IT" smtClean="0">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F5F731D-2052-4845-9D5B-6BCCFFC1E417}" type="slidenum">
              <a:rPr lang="it-IT" smtClean="0">
                <a:latin typeface="Arial" pitchFamily="34" charset="0"/>
              </a:rPr>
              <a:pPr/>
              <a:t>4</a:t>
            </a:fld>
            <a:endParaRPr lang="it-IT"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extLst>
      <p:ext uri="{BB962C8B-B14F-4D97-AF65-F5344CB8AC3E}">
        <p14:creationId xmlns:p14="http://schemas.microsoft.com/office/powerpoint/2010/main" val="157924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AFEA573-6EB1-4A96-B86A-8D9D19F9D79F}" type="slidenum">
              <a:rPr lang="it-IT" smtClean="0">
                <a:latin typeface="Arial" pitchFamily="34" charset="0"/>
              </a:rPr>
              <a:pPr/>
              <a:t>40</a:t>
            </a:fld>
            <a:endParaRPr lang="it-IT"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41</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42</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43</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44</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45</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46</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47</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48</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49</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F5F731D-2052-4845-9D5B-6BCCFFC1E417}" type="slidenum">
              <a:rPr lang="it-IT" smtClean="0">
                <a:latin typeface="Arial" pitchFamily="34" charset="0"/>
              </a:rPr>
              <a:pPr/>
              <a:t>5</a:t>
            </a:fld>
            <a:endParaRPr lang="it-IT"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extLst>
      <p:ext uri="{BB962C8B-B14F-4D97-AF65-F5344CB8AC3E}">
        <p14:creationId xmlns:p14="http://schemas.microsoft.com/office/powerpoint/2010/main" val="30701525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50</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51</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675C0EB-44BE-4078-880F-359A844E0AE2}" type="slidenum">
              <a:rPr lang="it-IT" smtClean="0">
                <a:latin typeface="Arial" pitchFamily="34" charset="0"/>
              </a:rPr>
              <a:pPr/>
              <a:t>52</a:t>
            </a:fld>
            <a:endParaRPr lang="it-IT" smtClean="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03A4001-30FE-4433-B310-E9EF6CF995F7}" type="slidenum">
              <a:rPr lang="it-IT" smtClean="0">
                <a:latin typeface="Arial" pitchFamily="34" charset="0"/>
              </a:rPr>
              <a:pPr/>
              <a:t>53</a:t>
            </a:fld>
            <a:endParaRPr lang="it-IT" smtClean="0">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DE75C7B-53C0-4060-917C-C72349273F8F}" type="slidenum">
              <a:rPr lang="it-IT" smtClean="0">
                <a:latin typeface="Arial" pitchFamily="34" charset="0"/>
              </a:rPr>
              <a:pPr/>
              <a:t>6</a:t>
            </a:fld>
            <a:endParaRPr lang="it-IT" smtClean="0">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F5F731D-2052-4845-9D5B-6BCCFFC1E417}" type="slidenum">
              <a:rPr lang="it-IT" smtClean="0">
                <a:latin typeface="Arial" pitchFamily="34" charset="0"/>
              </a:rPr>
              <a:pPr/>
              <a:t>7</a:t>
            </a:fld>
            <a:endParaRPr lang="it-IT"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E373518-4238-4E37-B057-A02DB9B59E0F}" type="slidenum">
              <a:rPr lang="it-IT" smtClean="0">
                <a:latin typeface="Arial" pitchFamily="34" charset="0"/>
              </a:rPr>
              <a:pPr/>
              <a:t>8</a:t>
            </a:fld>
            <a:endParaRPr lang="it-IT"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E373518-4238-4E37-B057-A02DB9B59E0F}" type="slidenum">
              <a:rPr lang="it-IT" smtClean="0">
                <a:latin typeface="Arial" pitchFamily="34" charset="0"/>
              </a:rPr>
              <a:pPr/>
              <a:t>9</a:t>
            </a:fld>
            <a:endParaRPr lang="it-IT"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extLst>
      <p:ext uri="{BB962C8B-B14F-4D97-AF65-F5344CB8AC3E}">
        <p14:creationId xmlns:p14="http://schemas.microsoft.com/office/powerpoint/2010/main" val="3662566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51D77F2-AEAE-4D79-B104-62E8FBB6F89E}"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6365AB2-8185-4AC6-832E-B1D6D990A73E}"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BE2506A-2006-45ED-AFA9-E3CF9E4B9B4F}"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D0BBAF7-9BBC-4BF2-80E1-D3B712F2765E}"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E2806BE-651B-46FD-95DA-5955C7E62192}"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9A56A54-3B53-4E9A-AC9A-32C291B4932D}"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C06D3220-AC9E-476F-A9CD-10E4CDDD471F}"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4D30FAB8-C9F8-42C2-A81B-16464B0C7955}"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0A08F481-B31A-4805-8694-3237FE699F64}"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84F2960-BDCE-4D3C-A6F6-4ADE17C54E99}"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B3D524B-23B9-4EDF-8383-36710342EB51}"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08B9F96-35F4-4C3B-B6C7-367E26DABD5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2054" name="Text Box 6"/>
          <p:cNvSpPr txBox="1">
            <a:spLocks noChangeArrowheads="1"/>
          </p:cNvSpPr>
          <p:nvPr/>
        </p:nvSpPr>
        <p:spPr bwMode="auto">
          <a:xfrm>
            <a:off x="44450" y="1163647"/>
            <a:ext cx="9074150" cy="2985433"/>
          </a:xfrm>
          <a:prstGeom prst="rect">
            <a:avLst/>
          </a:prstGeom>
          <a:noFill/>
          <a:ln w="9525">
            <a:noFill/>
            <a:miter lim="800000"/>
            <a:headEnd/>
            <a:tailEnd/>
          </a:ln>
          <a:effectLst/>
        </p:spPr>
        <p:txBody>
          <a:bodyPr>
            <a:spAutoFit/>
          </a:bodyPr>
          <a:lstStyle/>
          <a:p>
            <a:pPr algn="ctr">
              <a:spcBef>
                <a:spcPts val="0"/>
              </a:spcBef>
              <a:defRPr/>
            </a:pPr>
            <a:r>
              <a:rPr lang="it-IT" sz="4800" b="1" i="1" dirty="0" smtClean="0">
                <a:solidFill>
                  <a:schemeClr val="accent6">
                    <a:lumMod val="75000"/>
                  </a:schemeClr>
                </a:solidFill>
                <a:latin typeface="Times New Roman" pitchFamily="18" charset="0"/>
                <a:cs typeface="Times New Roman" pitchFamily="18" charset="0"/>
              </a:rPr>
              <a:t>Il processo di sviluppo della ragioneria e dell'economia aziendale: epoche, uomini e idee</a:t>
            </a:r>
            <a:endParaRPr lang="it-IT" sz="3200" b="1" i="1" dirty="0" smtClean="0">
              <a:solidFill>
                <a:schemeClr val="accent6">
                  <a:lumMod val="75000"/>
                </a:schemeClr>
              </a:solidFill>
              <a:latin typeface="Times New Roman" pitchFamily="18" charset="0"/>
              <a:cs typeface="Times New Roman" pitchFamily="18" charset="0"/>
            </a:endParaRPr>
          </a:p>
          <a:p>
            <a:pPr algn="ctr">
              <a:spcBef>
                <a:spcPts val="0"/>
              </a:spcBef>
              <a:defRPr/>
            </a:pPr>
            <a:endParaRPr lang="it-IT" sz="4400" b="1" i="1" dirty="0" smtClean="0">
              <a:solidFill>
                <a:schemeClr val="accent6"/>
              </a:solidFill>
              <a:latin typeface="Times New Roman" pitchFamily="18" charset="0"/>
            </a:endParaRPr>
          </a:p>
        </p:txBody>
      </p:sp>
      <p:sp>
        <p:nvSpPr>
          <p:cNvPr id="2052"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053"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2055"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056"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2057"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0" y="2719388"/>
            <a:ext cx="9144000" cy="0"/>
          </a:xfrm>
          <a:prstGeom prst="rect">
            <a:avLst/>
          </a:prstGeom>
          <a:noFill/>
          <a:ln w="9525">
            <a:noFill/>
            <a:miter lim="800000"/>
            <a:headEnd/>
            <a:tailEnd/>
          </a:ln>
        </p:spPr>
        <p:txBody>
          <a:bodyPr wrap="none" anchor="ctr">
            <a:spAutoFit/>
          </a:bodyPr>
          <a:lstStyle/>
          <a:p>
            <a:endParaRPr lang="it-IT"/>
          </a:p>
        </p:txBody>
      </p:sp>
      <p:sp>
        <p:nvSpPr>
          <p:cNvPr id="11267"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1268"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1269"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1270"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1271"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11272"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127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127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1275" name="Rettangolo 12"/>
          <p:cNvSpPr>
            <a:spLocks noChangeArrowheads="1"/>
          </p:cNvSpPr>
          <p:nvPr/>
        </p:nvSpPr>
        <p:spPr bwMode="auto">
          <a:xfrm>
            <a:off x="2000250" y="214313"/>
            <a:ext cx="5483225" cy="461962"/>
          </a:xfrm>
          <a:prstGeom prst="rect">
            <a:avLst/>
          </a:prstGeom>
          <a:noFill/>
          <a:ln w="9525">
            <a:noFill/>
            <a:miter lim="800000"/>
            <a:headEnd/>
            <a:tailEnd/>
          </a:ln>
        </p:spPr>
        <p:txBody>
          <a:bodyPr wrap="none">
            <a:spAutoFit/>
          </a:bodyPr>
          <a:lstStyle/>
          <a:p>
            <a:r>
              <a:rPr lang="it-IT" sz="2400" b="1">
                <a:solidFill>
                  <a:srgbClr val="0070C0"/>
                </a:solidFill>
              </a:rPr>
              <a:t>La ragioneria nelle antiche civiltà (3)</a:t>
            </a:r>
            <a:endParaRPr lang="it-IT" sz="2400">
              <a:solidFill>
                <a:srgbClr val="0070C0"/>
              </a:solidFill>
            </a:endParaRPr>
          </a:p>
        </p:txBody>
      </p:sp>
      <p:sp>
        <p:nvSpPr>
          <p:cNvPr id="11276" name="Rettangolo 21"/>
          <p:cNvSpPr>
            <a:spLocks noChangeArrowheads="1"/>
          </p:cNvSpPr>
          <p:nvPr/>
        </p:nvSpPr>
        <p:spPr bwMode="auto">
          <a:xfrm>
            <a:off x="285750" y="1089025"/>
            <a:ext cx="8572500" cy="708025"/>
          </a:xfrm>
          <a:prstGeom prst="rect">
            <a:avLst/>
          </a:prstGeom>
          <a:noFill/>
          <a:ln w="9525">
            <a:noFill/>
            <a:miter lim="800000"/>
            <a:headEnd/>
            <a:tailEnd/>
          </a:ln>
        </p:spPr>
        <p:txBody>
          <a:bodyPr>
            <a:spAutoFit/>
          </a:bodyPr>
          <a:lstStyle/>
          <a:p>
            <a:r>
              <a:rPr lang="it-IT" sz="2000"/>
              <a:t>L’ingegnoso sistema contabile predisposto dai Sumeri venne assimilato senza varianti significative</a:t>
            </a:r>
          </a:p>
        </p:txBody>
      </p:sp>
      <p:sp>
        <p:nvSpPr>
          <p:cNvPr id="11277" name="Rettangolo 23"/>
          <p:cNvSpPr>
            <a:spLocks noChangeArrowheads="1"/>
          </p:cNvSpPr>
          <p:nvPr/>
        </p:nvSpPr>
        <p:spPr bwMode="auto">
          <a:xfrm>
            <a:off x="106363" y="4143375"/>
            <a:ext cx="8929687" cy="1477963"/>
          </a:xfrm>
          <a:prstGeom prst="rect">
            <a:avLst/>
          </a:prstGeom>
          <a:noFill/>
          <a:ln w="9525">
            <a:noFill/>
            <a:miter lim="800000"/>
            <a:headEnd/>
            <a:tailEnd/>
          </a:ln>
        </p:spPr>
        <p:txBody>
          <a:bodyPr>
            <a:spAutoFit/>
          </a:bodyPr>
          <a:lstStyle/>
          <a:p>
            <a:pPr algn="ctr"/>
            <a:r>
              <a:rPr lang="it-IT" b="1"/>
              <a:t>interessanti reperti contabili della </a:t>
            </a:r>
            <a:r>
              <a:rPr lang="it-IT" b="1">
                <a:solidFill>
                  <a:srgbClr val="C00000"/>
                </a:solidFill>
              </a:rPr>
              <a:t>civiltà minoica </a:t>
            </a:r>
            <a:r>
              <a:rPr lang="it-IT" b="1"/>
              <a:t>sono stati rinvenuti nell’</a:t>
            </a:r>
            <a:r>
              <a:rPr lang="it-IT" b="1">
                <a:solidFill>
                  <a:srgbClr val="C00000"/>
                </a:solidFill>
              </a:rPr>
              <a:t>isola di Creta </a:t>
            </a:r>
            <a:r>
              <a:rPr lang="it-IT" b="1"/>
              <a:t>(relativi al periodo tra il 3400 ed il 1200 a.C.). Anche in questo caso sono state ritrovate numerose tavolette di argilla caratterizzate dalla presenza di una particolare forma di scrittura di tipo geroglifico-pittografico che rappresentano dei veri e propri “conti” riferiti a specifici oggetti </a:t>
            </a:r>
          </a:p>
        </p:txBody>
      </p:sp>
      <p:sp>
        <p:nvSpPr>
          <p:cNvPr id="17" name="Freccia angolare in su 16"/>
          <p:cNvSpPr/>
          <p:nvPr/>
        </p:nvSpPr>
        <p:spPr>
          <a:xfrm rot="5400000">
            <a:off x="1357313" y="1731963"/>
            <a:ext cx="785812" cy="78581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279" name="Rettangolo 20"/>
          <p:cNvSpPr>
            <a:spLocks noChangeArrowheads="1"/>
          </p:cNvSpPr>
          <p:nvPr/>
        </p:nvSpPr>
        <p:spPr bwMode="auto">
          <a:xfrm>
            <a:off x="2143125" y="2147888"/>
            <a:ext cx="5143500" cy="369887"/>
          </a:xfrm>
          <a:prstGeom prst="rect">
            <a:avLst/>
          </a:prstGeom>
          <a:noFill/>
          <a:ln w="9525">
            <a:noFill/>
            <a:miter lim="800000"/>
            <a:headEnd/>
            <a:tailEnd/>
          </a:ln>
        </p:spPr>
        <p:txBody>
          <a:bodyPr>
            <a:spAutoFit/>
          </a:bodyPr>
          <a:lstStyle/>
          <a:p>
            <a:pPr algn="ctr"/>
            <a:r>
              <a:rPr lang="it-IT" b="1" i="1"/>
              <a:t>dagli </a:t>
            </a:r>
            <a:r>
              <a:rPr lang="it-IT" b="1" i="1">
                <a:solidFill>
                  <a:srgbClr val="C00000"/>
                </a:solidFill>
              </a:rPr>
              <a:t>Accadi</a:t>
            </a:r>
            <a:r>
              <a:rPr lang="it-IT" b="1" i="1"/>
              <a:t>, a partire dal 2300 a.C. circa</a:t>
            </a:r>
          </a:p>
        </p:txBody>
      </p:sp>
      <p:sp>
        <p:nvSpPr>
          <p:cNvPr id="19" name="Freccia angolare in su 18"/>
          <p:cNvSpPr/>
          <p:nvPr/>
        </p:nvSpPr>
        <p:spPr>
          <a:xfrm rot="5400000">
            <a:off x="1357312" y="2428876"/>
            <a:ext cx="785813" cy="78581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281" name="Rettangolo 20"/>
          <p:cNvSpPr>
            <a:spLocks noChangeArrowheads="1"/>
          </p:cNvSpPr>
          <p:nvPr/>
        </p:nvSpPr>
        <p:spPr bwMode="auto">
          <a:xfrm>
            <a:off x="2143125" y="2844800"/>
            <a:ext cx="6215063" cy="369888"/>
          </a:xfrm>
          <a:prstGeom prst="rect">
            <a:avLst/>
          </a:prstGeom>
          <a:noFill/>
          <a:ln w="9525">
            <a:noFill/>
            <a:miter lim="800000"/>
            <a:headEnd/>
            <a:tailEnd/>
          </a:ln>
        </p:spPr>
        <p:txBody>
          <a:bodyPr>
            <a:spAutoFit/>
          </a:bodyPr>
          <a:lstStyle/>
          <a:p>
            <a:pPr algn="ctr"/>
            <a:r>
              <a:rPr lang="it-IT" b="1" i="1"/>
              <a:t>dagli </a:t>
            </a:r>
            <a:r>
              <a:rPr lang="it-IT" b="1" i="1">
                <a:solidFill>
                  <a:srgbClr val="C00000"/>
                </a:solidFill>
              </a:rPr>
              <a:t>Assiro-Babilonesi</a:t>
            </a:r>
            <a:r>
              <a:rPr lang="it-IT" b="1" i="1"/>
              <a:t>, a partire dal 1700 a.C. circa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1229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229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229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229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229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1229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229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229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2300" name="Rettangolo 20"/>
          <p:cNvSpPr>
            <a:spLocks noChangeArrowheads="1"/>
          </p:cNvSpPr>
          <p:nvPr/>
        </p:nvSpPr>
        <p:spPr bwMode="auto">
          <a:xfrm>
            <a:off x="428625" y="857250"/>
            <a:ext cx="8286750" cy="224631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it-IT" sz="2000" dirty="0"/>
              <a:t>Purtroppo sono rimaste poche tracce – asistematici frammenti di papiro ed altri supporti – della contabilità degli </a:t>
            </a:r>
            <a:r>
              <a:rPr lang="it-IT" sz="2000" b="1" dirty="0">
                <a:solidFill>
                  <a:srgbClr val="C00000"/>
                </a:solidFill>
              </a:rPr>
              <a:t>Egizi</a:t>
            </a:r>
            <a:r>
              <a:rPr lang="it-IT" sz="2000" dirty="0"/>
              <a:t>, anche se da esse vari studiosi di archeologia e di storia della ragioneria hanno dedotto la presenza, già nel periodo pre-faraonico, di una rilevazione patrimoniale ordinata che si avvaleva di scritture elementari e di rendiconti. In particolare, il più antico conto egiziano proviene dalla I Dinastia del regno del Re “Serpente” e risale al 3000 a.C. circa</a:t>
            </a:r>
          </a:p>
        </p:txBody>
      </p:sp>
      <p:sp>
        <p:nvSpPr>
          <p:cNvPr id="2" name="Rettangolo 15"/>
          <p:cNvSpPr>
            <a:spLocks noChangeArrowheads="1"/>
          </p:cNvSpPr>
          <p:nvPr/>
        </p:nvSpPr>
        <p:spPr bwMode="auto">
          <a:xfrm>
            <a:off x="285750" y="3357563"/>
            <a:ext cx="3000375" cy="3170237"/>
          </a:xfrm>
          <a:prstGeom prst="rect">
            <a:avLst/>
          </a:prstGeom>
          <a:noFill/>
          <a:ln w="9525">
            <a:noFill/>
            <a:miter lim="800000"/>
            <a:headEnd/>
            <a:tailEnd/>
          </a:ln>
        </p:spPr>
        <p:txBody>
          <a:bodyPr>
            <a:spAutoFit/>
          </a:bodyPr>
          <a:lstStyle/>
          <a:p>
            <a:pPr algn="ctr"/>
            <a:r>
              <a:rPr lang="it-IT" sz="2000"/>
              <a:t>Nel periodo “faraonico” successivo all’unione dei due Regni dell’Alto e del Basso Egitto la tecnica contabile egiziana migliorò fino a ricomprendere inventari analitici e bilanci di previsione, rilevazioni sistematiche e rendiconti</a:t>
            </a:r>
          </a:p>
        </p:txBody>
      </p:sp>
      <p:pic>
        <p:nvPicPr>
          <p:cNvPr id="12301" name="Immagine 16" descr="C:\Users\Stefano\AppData\Local\Microsoft\Windows\Temporary Internet Files\Content.Word\re serpente015.jpg"/>
          <p:cNvPicPr>
            <a:picLocks noChangeAspect="1" noChangeArrowheads="1"/>
          </p:cNvPicPr>
          <p:nvPr/>
        </p:nvPicPr>
        <p:blipFill>
          <a:blip r:embed="rId3" cstate="print"/>
          <a:srcRect/>
          <a:stretch>
            <a:fillRect/>
          </a:stretch>
        </p:blipFill>
        <p:spPr bwMode="auto">
          <a:xfrm>
            <a:off x="3571875" y="3429000"/>
            <a:ext cx="2808288" cy="3000375"/>
          </a:xfrm>
          <a:prstGeom prst="rect">
            <a:avLst/>
          </a:prstGeom>
          <a:noFill/>
          <a:ln w="9525">
            <a:solidFill>
              <a:schemeClr val="tx1"/>
            </a:solidFill>
            <a:miter lim="800000"/>
            <a:headEnd/>
            <a:tailEnd/>
          </a:ln>
        </p:spPr>
      </p:pic>
      <p:sp>
        <p:nvSpPr>
          <p:cNvPr id="12302" name="Rettangolo 12"/>
          <p:cNvSpPr>
            <a:spLocks noChangeArrowheads="1"/>
          </p:cNvSpPr>
          <p:nvPr/>
        </p:nvSpPr>
        <p:spPr bwMode="auto">
          <a:xfrm>
            <a:off x="2000250" y="214313"/>
            <a:ext cx="5483225" cy="461962"/>
          </a:xfrm>
          <a:prstGeom prst="rect">
            <a:avLst/>
          </a:prstGeom>
          <a:noFill/>
          <a:ln w="9525">
            <a:noFill/>
            <a:miter lim="800000"/>
            <a:headEnd/>
            <a:tailEnd/>
          </a:ln>
        </p:spPr>
        <p:txBody>
          <a:bodyPr wrap="none">
            <a:spAutoFit/>
          </a:bodyPr>
          <a:lstStyle/>
          <a:p>
            <a:r>
              <a:rPr lang="it-IT" sz="2400" b="1">
                <a:solidFill>
                  <a:srgbClr val="0070C0"/>
                </a:solidFill>
              </a:rPr>
              <a:t>La ragioneria nelle antiche civiltà (4)</a:t>
            </a:r>
            <a:endParaRPr lang="it-IT" sz="2400">
              <a:solidFill>
                <a:srgbClr val="0070C0"/>
              </a:solidFill>
            </a:endParaRPr>
          </a:p>
        </p:txBody>
      </p:sp>
      <p:sp>
        <p:nvSpPr>
          <p:cNvPr id="12303" name="Rettangolo 17"/>
          <p:cNvSpPr>
            <a:spLocks noChangeArrowheads="1"/>
          </p:cNvSpPr>
          <p:nvPr/>
        </p:nvSpPr>
        <p:spPr bwMode="auto">
          <a:xfrm>
            <a:off x="6357938" y="4356100"/>
            <a:ext cx="2714625" cy="1144588"/>
          </a:xfrm>
          <a:prstGeom prst="rect">
            <a:avLst/>
          </a:prstGeom>
          <a:noFill/>
          <a:ln w="9525">
            <a:noFill/>
            <a:miter lim="800000"/>
            <a:headEnd/>
            <a:tailEnd/>
          </a:ln>
        </p:spPr>
        <p:txBody>
          <a:bodyPr>
            <a:spAutoFit/>
          </a:bodyPr>
          <a:lstStyle/>
          <a:p>
            <a:pPr algn="ctr">
              <a:spcAft>
                <a:spcPts val="1000"/>
              </a:spcAft>
            </a:pPr>
            <a:r>
              <a:rPr lang="it-IT" sz="2000" i="1">
                <a:latin typeface="Calibri" pitchFamily="34" charset="0"/>
              </a:rPr>
              <a:t>Conto egiziano del Re “Serpente” </a:t>
            </a:r>
          </a:p>
          <a:p>
            <a:pPr algn="ctr">
              <a:spcAft>
                <a:spcPts val="1000"/>
              </a:spcAft>
            </a:pPr>
            <a:r>
              <a:rPr lang="it-IT" sz="2000" i="1">
                <a:latin typeface="Calibri" pitchFamily="34" charset="0"/>
              </a:rPr>
              <a:t>(ca. 3000 a.C.) </a:t>
            </a:r>
            <a:endParaRPr lang="it-IT" sz="2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3315"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3316"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3317"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3318"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13319"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332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332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3322" name="Rettangolo 12"/>
          <p:cNvSpPr>
            <a:spLocks noChangeArrowheads="1"/>
          </p:cNvSpPr>
          <p:nvPr/>
        </p:nvSpPr>
        <p:spPr bwMode="auto">
          <a:xfrm>
            <a:off x="2000250" y="214313"/>
            <a:ext cx="5483225" cy="461962"/>
          </a:xfrm>
          <a:prstGeom prst="rect">
            <a:avLst/>
          </a:prstGeom>
          <a:noFill/>
          <a:ln w="9525">
            <a:noFill/>
            <a:miter lim="800000"/>
            <a:headEnd/>
            <a:tailEnd/>
          </a:ln>
        </p:spPr>
        <p:txBody>
          <a:bodyPr wrap="none">
            <a:spAutoFit/>
          </a:bodyPr>
          <a:lstStyle/>
          <a:p>
            <a:r>
              <a:rPr lang="it-IT" sz="2400" b="1">
                <a:solidFill>
                  <a:srgbClr val="0070C0"/>
                </a:solidFill>
              </a:rPr>
              <a:t>La ragioneria nelle antiche civiltà (5)</a:t>
            </a:r>
            <a:endParaRPr lang="it-IT" sz="2400">
              <a:solidFill>
                <a:srgbClr val="0070C0"/>
              </a:solidFill>
            </a:endParaRPr>
          </a:p>
        </p:txBody>
      </p:sp>
      <p:sp>
        <p:nvSpPr>
          <p:cNvPr id="13323" name="Rettangolo 22"/>
          <p:cNvSpPr>
            <a:spLocks noChangeArrowheads="1"/>
          </p:cNvSpPr>
          <p:nvPr/>
        </p:nvSpPr>
        <p:spPr bwMode="auto">
          <a:xfrm>
            <a:off x="1071563" y="935038"/>
            <a:ext cx="6929437" cy="400050"/>
          </a:xfrm>
          <a:prstGeom prst="rect">
            <a:avLst/>
          </a:prstGeom>
          <a:noFill/>
          <a:ln w="9525">
            <a:noFill/>
            <a:miter lim="800000"/>
            <a:headEnd/>
            <a:tailEnd/>
          </a:ln>
        </p:spPr>
        <p:txBody>
          <a:bodyPr>
            <a:spAutoFit/>
          </a:bodyPr>
          <a:lstStyle/>
          <a:p>
            <a:r>
              <a:rPr lang="it-IT" sz="2000" b="1"/>
              <a:t>Non hanno invece lasciato tracce contabili significative</a:t>
            </a:r>
          </a:p>
        </p:txBody>
      </p:sp>
      <p:sp>
        <p:nvSpPr>
          <p:cNvPr id="13324" name="Freccia in giù 6"/>
          <p:cNvSpPr>
            <a:spLocks noChangeArrowheads="1"/>
          </p:cNvSpPr>
          <p:nvPr/>
        </p:nvSpPr>
        <p:spPr bwMode="auto">
          <a:xfrm>
            <a:off x="2000250" y="1506538"/>
            <a:ext cx="1857375" cy="785812"/>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13325" name="Rettangolo 20"/>
          <p:cNvSpPr>
            <a:spLocks noChangeArrowheads="1"/>
          </p:cNvSpPr>
          <p:nvPr/>
        </p:nvSpPr>
        <p:spPr bwMode="auto">
          <a:xfrm>
            <a:off x="2000250" y="2363788"/>
            <a:ext cx="1857375" cy="369887"/>
          </a:xfrm>
          <a:prstGeom prst="rect">
            <a:avLst/>
          </a:prstGeom>
          <a:noFill/>
          <a:ln w="9525">
            <a:noFill/>
            <a:miter lim="800000"/>
            <a:headEnd/>
            <a:tailEnd/>
          </a:ln>
        </p:spPr>
        <p:txBody>
          <a:bodyPr>
            <a:spAutoFit/>
          </a:bodyPr>
          <a:lstStyle/>
          <a:p>
            <a:pPr algn="ctr"/>
            <a:r>
              <a:rPr lang="it-IT" b="1" i="1">
                <a:solidFill>
                  <a:srgbClr val="C00000"/>
                </a:solidFill>
              </a:rPr>
              <a:t>Fenici</a:t>
            </a:r>
          </a:p>
        </p:txBody>
      </p:sp>
      <p:sp>
        <p:nvSpPr>
          <p:cNvPr id="13326" name="Freccia in giù 6"/>
          <p:cNvSpPr>
            <a:spLocks noChangeArrowheads="1"/>
          </p:cNvSpPr>
          <p:nvPr/>
        </p:nvSpPr>
        <p:spPr bwMode="auto">
          <a:xfrm>
            <a:off x="5143500" y="1506538"/>
            <a:ext cx="1857375" cy="785812"/>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13327" name="Rettangolo 20"/>
          <p:cNvSpPr>
            <a:spLocks noChangeArrowheads="1"/>
          </p:cNvSpPr>
          <p:nvPr/>
        </p:nvSpPr>
        <p:spPr bwMode="auto">
          <a:xfrm>
            <a:off x="5143500" y="2363788"/>
            <a:ext cx="1857375" cy="369887"/>
          </a:xfrm>
          <a:prstGeom prst="rect">
            <a:avLst/>
          </a:prstGeom>
          <a:noFill/>
          <a:ln w="9525">
            <a:noFill/>
            <a:miter lim="800000"/>
            <a:headEnd/>
            <a:tailEnd/>
          </a:ln>
        </p:spPr>
        <p:txBody>
          <a:bodyPr>
            <a:spAutoFit/>
          </a:bodyPr>
          <a:lstStyle/>
          <a:p>
            <a:pPr algn="ctr"/>
            <a:r>
              <a:rPr lang="it-IT" b="1" i="1">
                <a:solidFill>
                  <a:srgbClr val="C00000"/>
                </a:solidFill>
              </a:rPr>
              <a:t>Ebrei</a:t>
            </a:r>
          </a:p>
        </p:txBody>
      </p:sp>
      <p:sp>
        <p:nvSpPr>
          <p:cNvPr id="13328" name="Rettangolo 22"/>
          <p:cNvSpPr>
            <a:spLocks noChangeArrowheads="1"/>
          </p:cNvSpPr>
          <p:nvPr/>
        </p:nvSpPr>
        <p:spPr bwMode="auto">
          <a:xfrm>
            <a:off x="517525" y="3006725"/>
            <a:ext cx="8215313" cy="1754188"/>
          </a:xfrm>
          <a:prstGeom prst="rect">
            <a:avLst/>
          </a:prstGeom>
          <a:noFill/>
          <a:ln w="9525">
            <a:noFill/>
            <a:miter lim="800000"/>
            <a:headEnd/>
            <a:tailEnd/>
          </a:ln>
        </p:spPr>
        <p:txBody>
          <a:bodyPr>
            <a:spAutoFit/>
          </a:bodyPr>
          <a:lstStyle/>
          <a:p>
            <a:r>
              <a:rPr lang="it-IT" b="1"/>
              <a:t>Eppure, i Fenici sono stati il popolo più dedito ai commerci dell’antichità</a:t>
            </a:r>
          </a:p>
          <a:p>
            <a:endParaRPr lang="it-IT"/>
          </a:p>
          <a:p>
            <a:pPr algn="ctr"/>
            <a:r>
              <a:rPr lang="it-IT"/>
              <a:t> E in un versetto dell’</a:t>
            </a:r>
            <a:r>
              <a:rPr lang="it-IT" i="1"/>
              <a:t>Ecclesiastico </a:t>
            </a:r>
            <a:r>
              <a:rPr lang="it-IT"/>
              <a:t>(noto anche come libro del </a:t>
            </a:r>
            <a:r>
              <a:rPr lang="it-IT" i="1"/>
              <a:t>Siracide</a:t>
            </a:r>
            <a:r>
              <a:rPr lang="it-IT"/>
              <a:t>), si legge (capitolo 42, versetto 7): </a:t>
            </a:r>
            <a:r>
              <a:rPr lang="it-IT" i="1"/>
              <a:t>“Quodcumque trades, numera et appende: datum vero et acceptum omne describe”</a:t>
            </a:r>
            <a:r>
              <a:rPr lang="it-IT"/>
              <a:t>, ovvero: </a:t>
            </a:r>
            <a:r>
              <a:rPr lang="it-IT" b="1" i="1"/>
              <a:t>“Qualunque cosa depositi, contala e pesala; il dare e l’avere sia tutto per iscritto”</a:t>
            </a:r>
          </a:p>
        </p:txBody>
      </p:sp>
      <p:sp>
        <p:nvSpPr>
          <p:cNvPr id="27" name="Callout con freccia in giù 26"/>
          <p:cNvSpPr/>
          <p:nvPr/>
        </p:nvSpPr>
        <p:spPr>
          <a:xfrm>
            <a:off x="428625" y="3006725"/>
            <a:ext cx="8358188" cy="2643188"/>
          </a:xfrm>
          <a:prstGeom prst="downArrowCallout">
            <a:avLst>
              <a:gd name="adj1" fmla="val 25000"/>
              <a:gd name="adj2" fmla="val 30875"/>
              <a:gd name="adj3" fmla="val 24999"/>
              <a:gd name="adj4" fmla="val 64977"/>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it-IT"/>
          </a:p>
        </p:txBody>
      </p:sp>
      <p:sp>
        <p:nvSpPr>
          <p:cNvPr id="13330" name="Rettangolo 22"/>
          <p:cNvSpPr>
            <a:spLocks noChangeArrowheads="1"/>
          </p:cNvSpPr>
          <p:nvPr/>
        </p:nvSpPr>
        <p:spPr bwMode="auto">
          <a:xfrm>
            <a:off x="428625" y="5649913"/>
            <a:ext cx="8429625" cy="708025"/>
          </a:xfrm>
          <a:prstGeom prst="rect">
            <a:avLst/>
          </a:prstGeom>
          <a:noFill/>
          <a:ln w="9525">
            <a:noFill/>
            <a:miter lim="800000"/>
            <a:headEnd/>
            <a:tailEnd/>
          </a:ln>
        </p:spPr>
        <p:txBody>
          <a:bodyPr>
            <a:spAutoFit/>
          </a:bodyPr>
          <a:lstStyle/>
          <a:p>
            <a:pPr algn="ctr"/>
            <a:r>
              <a:rPr lang="it-IT" sz="2000" b="1"/>
              <a:t>Pertanto, anche in assenza di reperti significativi, è ragionevole supporre che disponessero di un’ordinata contabilità</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14339"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4340"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4341"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4342"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4343"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14344"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434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434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4347" name="Rettangolo 11"/>
          <p:cNvSpPr>
            <a:spLocks noChangeArrowheads="1"/>
          </p:cNvSpPr>
          <p:nvPr/>
        </p:nvSpPr>
        <p:spPr bwMode="auto">
          <a:xfrm>
            <a:off x="1857375" y="285750"/>
            <a:ext cx="5618163" cy="461963"/>
          </a:xfrm>
          <a:prstGeom prst="rect">
            <a:avLst/>
          </a:prstGeom>
          <a:noFill/>
          <a:ln w="9525">
            <a:noFill/>
            <a:miter lim="800000"/>
            <a:headEnd/>
            <a:tailEnd/>
          </a:ln>
        </p:spPr>
        <p:txBody>
          <a:bodyPr wrap="none">
            <a:spAutoFit/>
          </a:bodyPr>
          <a:lstStyle/>
          <a:p>
            <a:r>
              <a:rPr lang="it-IT" sz="2400" b="1">
                <a:solidFill>
                  <a:srgbClr val="0070C0"/>
                </a:solidFill>
              </a:rPr>
              <a:t>La ragioneria nel periodo classico (1)</a:t>
            </a:r>
            <a:endParaRPr lang="it-IT" sz="2400">
              <a:solidFill>
                <a:srgbClr val="0070C0"/>
              </a:solidFill>
            </a:endParaRPr>
          </a:p>
        </p:txBody>
      </p:sp>
      <p:sp>
        <p:nvSpPr>
          <p:cNvPr id="14348" name="Rettangolo 11"/>
          <p:cNvSpPr>
            <a:spLocks noChangeArrowheads="1"/>
          </p:cNvSpPr>
          <p:nvPr/>
        </p:nvSpPr>
        <p:spPr bwMode="auto">
          <a:xfrm>
            <a:off x="428625" y="895350"/>
            <a:ext cx="8215313" cy="461963"/>
          </a:xfrm>
          <a:prstGeom prst="rect">
            <a:avLst/>
          </a:prstGeom>
          <a:noFill/>
          <a:ln w="9525">
            <a:noFill/>
            <a:miter lim="800000"/>
            <a:headEnd/>
            <a:tailEnd/>
          </a:ln>
        </p:spPr>
        <p:txBody>
          <a:bodyPr>
            <a:spAutoFit/>
          </a:bodyPr>
          <a:lstStyle/>
          <a:p>
            <a:r>
              <a:rPr lang="it-IT" sz="2400"/>
              <a:t>In </a:t>
            </a:r>
            <a:r>
              <a:rPr lang="it-IT" sz="2400" b="1">
                <a:solidFill>
                  <a:srgbClr val="C00000"/>
                </a:solidFill>
              </a:rPr>
              <a:t>Grecia</a:t>
            </a:r>
            <a:r>
              <a:rPr lang="it-IT" sz="2400"/>
              <a:t> la ragioneria si sviluppò e si perfezionò nei secoli</a:t>
            </a:r>
          </a:p>
        </p:txBody>
      </p:sp>
      <p:sp>
        <p:nvSpPr>
          <p:cNvPr id="15373" name="Rettangolo 12"/>
          <p:cNvSpPr>
            <a:spLocks noChangeArrowheads="1"/>
          </p:cNvSpPr>
          <p:nvPr/>
        </p:nvSpPr>
        <p:spPr bwMode="auto">
          <a:xfrm>
            <a:off x="285750" y="1643063"/>
            <a:ext cx="8501063" cy="1016000"/>
          </a:xfrm>
          <a:prstGeom prst="rect">
            <a:avLst/>
          </a:prstGeom>
          <a:noFill/>
          <a:ln w="12700">
            <a:solidFill>
              <a:schemeClr val="tx1"/>
            </a:solidFill>
            <a:miter lim="800000"/>
            <a:headEnd/>
            <a:tailEnd/>
          </a:ln>
        </p:spPr>
        <p:txBody>
          <a:bodyPr>
            <a:spAutoFit/>
          </a:bodyPr>
          <a:lstStyle/>
          <a:p>
            <a:pPr algn="ctr">
              <a:defRPr/>
            </a:pPr>
            <a:r>
              <a:rPr lang="it-IT" sz="2000" dirty="0"/>
              <a:t>Le scritture contabili pubbliche venivano tenute dagli </a:t>
            </a:r>
            <a:r>
              <a:rPr lang="it-IT" sz="2000" b="1" i="1" dirty="0">
                <a:solidFill>
                  <a:schemeClr val="accent6">
                    <a:lumMod val="75000"/>
                  </a:schemeClr>
                </a:solidFill>
              </a:rPr>
              <a:t>epigrafi</a:t>
            </a:r>
            <a:r>
              <a:rPr lang="it-IT" sz="2000" i="1" dirty="0"/>
              <a:t>, </a:t>
            </a:r>
            <a:r>
              <a:rPr lang="it-IT" sz="2000" dirty="0"/>
              <a:t>mentre gli </a:t>
            </a:r>
            <a:r>
              <a:rPr lang="it-IT" sz="2000" b="1" i="1" dirty="0">
                <a:solidFill>
                  <a:schemeClr val="accent6">
                    <a:lumMod val="75000"/>
                  </a:schemeClr>
                </a:solidFill>
              </a:rPr>
              <a:t>antigrafi</a:t>
            </a:r>
            <a:r>
              <a:rPr lang="it-IT" sz="2000" i="1" dirty="0"/>
              <a:t> </a:t>
            </a:r>
            <a:r>
              <a:rPr lang="it-IT" sz="2000" dirty="0"/>
              <a:t>controllavano le registrazioni in rapporto alla natura dei movimenti patrimoniali e alla loro regolarità</a:t>
            </a:r>
          </a:p>
        </p:txBody>
      </p:sp>
      <p:sp>
        <p:nvSpPr>
          <p:cNvPr id="15374" name="Rettangolo 13"/>
          <p:cNvSpPr>
            <a:spLocks noChangeArrowheads="1"/>
          </p:cNvSpPr>
          <p:nvPr/>
        </p:nvSpPr>
        <p:spPr bwMode="auto">
          <a:xfrm>
            <a:off x="357188" y="2943225"/>
            <a:ext cx="8501062" cy="1323975"/>
          </a:xfrm>
          <a:prstGeom prst="rect">
            <a:avLst/>
          </a:prstGeom>
          <a:noFill/>
          <a:ln w="9525">
            <a:noFill/>
            <a:miter lim="800000"/>
            <a:headEnd/>
            <a:tailEnd/>
          </a:ln>
        </p:spPr>
        <p:txBody>
          <a:bodyPr>
            <a:spAutoFit/>
          </a:bodyPr>
          <a:lstStyle/>
          <a:p>
            <a:pPr algn="ctr">
              <a:defRPr/>
            </a:pPr>
            <a:r>
              <a:rPr lang="it-IT" sz="2000" dirty="0"/>
              <a:t>Gli amministratori della cosa pubblica almeno un mese prima di decadere dalla propria carica erano inoltre tenuti alla presentazione di un apposito rendiconto, il cui controllo era effettuato dai </a:t>
            </a:r>
            <a:r>
              <a:rPr lang="it-IT" sz="2000" b="1" i="1" dirty="0">
                <a:solidFill>
                  <a:schemeClr val="accent6">
                    <a:lumMod val="75000"/>
                  </a:schemeClr>
                </a:solidFill>
              </a:rPr>
              <a:t>logisti</a:t>
            </a:r>
            <a:r>
              <a:rPr lang="it-IT" sz="2000" i="1" dirty="0"/>
              <a:t> </a:t>
            </a:r>
            <a:r>
              <a:rPr lang="it-IT" sz="2000" dirty="0"/>
              <a:t>– da </a:t>
            </a:r>
            <a:r>
              <a:rPr lang="it-IT" sz="2000" i="1" dirty="0"/>
              <a:t>logos, </a:t>
            </a:r>
            <a:r>
              <a:rPr lang="it-IT" sz="2000" dirty="0"/>
              <a:t>conto – i quali si riunivano nella </a:t>
            </a:r>
            <a:r>
              <a:rPr lang="it-IT" sz="2000" b="1" i="1" dirty="0">
                <a:solidFill>
                  <a:schemeClr val="accent6">
                    <a:lumMod val="75000"/>
                  </a:schemeClr>
                </a:solidFill>
              </a:rPr>
              <a:t>logisteria</a:t>
            </a:r>
            <a:r>
              <a:rPr lang="it-IT" sz="2000" i="1" dirty="0"/>
              <a:t>, </a:t>
            </a:r>
            <a:r>
              <a:rPr lang="it-IT" sz="2000" dirty="0"/>
              <a:t>ovvero</a:t>
            </a:r>
            <a:r>
              <a:rPr lang="it-IT" sz="2000" i="1" dirty="0"/>
              <a:t> </a:t>
            </a:r>
            <a:r>
              <a:rPr lang="it-IT" sz="2000" dirty="0"/>
              <a:t>nella camera (o corte) dei conti</a:t>
            </a:r>
          </a:p>
        </p:txBody>
      </p:sp>
      <p:sp>
        <p:nvSpPr>
          <p:cNvPr id="14351" name="Rettangolo 14"/>
          <p:cNvSpPr>
            <a:spLocks noChangeArrowheads="1"/>
          </p:cNvSpPr>
          <p:nvPr/>
        </p:nvSpPr>
        <p:spPr bwMode="auto">
          <a:xfrm>
            <a:off x="500063" y="4603750"/>
            <a:ext cx="8215312" cy="1754188"/>
          </a:xfrm>
          <a:prstGeom prst="rect">
            <a:avLst/>
          </a:prstGeom>
          <a:noFill/>
          <a:ln w="12700">
            <a:solidFill>
              <a:schemeClr val="tx1"/>
            </a:solidFill>
            <a:prstDash val="sysDash"/>
            <a:miter lim="800000"/>
            <a:headEnd/>
            <a:tailEnd/>
          </a:ln>
        </p:spPr>
        <p:txBody>
          <a:bodyPr>
            <a:spAutoFit/>
          </a:bodyPr>
          <a:lstStyle/>
          <a:p>
            <a:pPr algn="ctr"/>
            <a:r>
              <a:rPr lang="it-IT" b="1"/>
              <a:t>La</a:t>
            </a:r>
            <a:r>
              <a:rPr lang="it-IT"/>
              <a:t> </a:t>
            </a:r>
            <a:r>
              <a:rPr lang="it-IT" b="1"/>
              <a:t>maggior parte delle testimonianze dirette purtroppo è andata perduta </a:t>
            </a:r>
          </a:p>
          <a:p>
            <a:pPr algn="ctr"/>
            <a:r>
              <a:rPr lang="it-IT" b="1"/>
              <a:t>Molte iscrizioni contabili furono infatti incise su stele di marmo, per rendere di pubblico dominio i conti</a:t>
            </a:r>
          </a:p>
          <a:p>
            <a:pPr algn="ctr"/>
            <a:r>
              <a:rPr lang="it-IT" b="1"/>
              <a:t>In seguito a guerre o a sottrazioni per essere utilizzate come materiale per l’edilizia esse andarono pressoché tutte perdute: molte stele vennero ad esempio impiegate per la costruzione delle mura di Atene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5363"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5364"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5365"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5366"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15367"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536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536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5370" name="Rettangolo 15"/>
          <p:cNvSpPr>
            <a:spLocks noChangeArrowheads="1"/>
          </p:cNvSpPr>
          <p:nvPr/>
        </p:nvSpPr>
        <p:spPr bwMode="auto">
          <a:xfrm>
            <a:off x="268288" y="928688"/>
            <a:ext cx="8643937" cy="1016000"/>
          </a:xfrm>
          <a:prstGeom prst="rect">
            <a:avLst/>
          </a:prstGeom>
          <a:noFill/>
          <a:ln w="9525">
            <a:noFill/>
            <a:miter lim="800000"/>
            <a:headEnd/>
            <a:tailEnd/>
          </a:ln>
        </p:spPr>
        <p:txBody>
          <a:bodyPr>
            <a:spAutoFit/>
          </a:bodyPr>
          <a:lstStyle/>
          <a:p>
            <a:pPr algn="ctr"/>
            <a:r>
              <a:rPr lang="it-IT" sz="2000" b="1"/>
              <a:t>Nella civiltà </a:t>
            </a:r>
            <a:r>
              <a:rPr lang="it-IT" sz="2000" b="1">
                <a:solidFill>
                  <a:srgbClr val="C00000"/>
                </a:solidFill>
              </a:rPr>
              <a:t>romana</a:t>
            </a:r>
            <a:r>
              <a:rPr lang="it-IT" sz="2000" b="1"/>
              <a:t> la contabilità si sviluppò e si perfezionò anzitutto in ambito privato per poi essere emulata e diffusa anche nella pubblica amministrazione</a:t>
            </a:r>
          </a:p>
        </p:txBody>
      </p:sp>
      <p:graphicFrame>
        <p:nvGraphicFramePr>
          <p:cNvPr id="19" name="Tabella 18"/>
          <p:cNvGraphicFramePr>
            <a:graphicFrameLocks noGrp="1"/>
          </p:cNvGraphicFramePr>
          <p:nvPr/>
        </p:nvGraphicFramePr>
        <p:xfrm>
          <a:off x="1643063" y="2085975"/>
          <a:ext cx="6096000" cy="220980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566916">
                <a:tc gridSpan="2">
                  <a:txBody>
                    <a:bodyPr/>
                    <a:lstStyle/>
                    <a:p>
                      <a:pPr algn="ctr">
                        <a:spcBef>
                          <a:spcPts val="600"/>
                        </a:spcBef>
                        <a:spcAft>
                          <a:spcPts val="0"/>
                        </a:spcAft>
                        <a:tabLst>
                          <a:tab pos="317500" algn="l"/>
                        </a:tabLst>
                      </a:pPr>
                      <a:r>
                        <a:rPr lang="it-IT" sz="2000" b="1" i="1" dirty="0">
                          <a:latin typeface="Arial"/>
                          <a:ea typeface="Times New Roman"/>
                          <a:cs typeface="Times New Roman"/>
                        </a:rPr>
                        <a:t>LIBRI </a:t>
                      </a:r>
                      <a:r>
                        <a:rPr lang="it-IT" sz="2000" b="1" i="1" dirty="0" smtClean="0">
                          <a:latin typeface="Arial"/>
                          <a:ea typeface="Times New Roman"/>
                          <a:cs typeface="Times New Roman"/>
                        </a:rPr>
                        <a:t>COMMERCIALI DEI ROMANI</a:t>
                      </a:r>
                      <a:endParaRPr lang="it-IT" sz="900" dirty="0">
                        <a:latin typeface="Times New Roman"/>
                        <a:ea typeface="Times New Roman"/>
                      </a:endParaRPr>
                    </a:p>
                    <a:p>
                      <a:pPr algn="ctr">
                        <a:spcBef>
                          <a:spcPts val="600"/>
                        </a:spcBef>
                        <a:spcAft>
                          <a:spcPts val="0"/>
                        </a:spcAft>
                        <a:tabLst>
                          <a:tab pos="317500" algn="l"/>
                        </a:tabLst>
                      </a:pPr>
                      <a:r>
                        <a:rPr lang="it-IT" sz="2400" b="1" dirty="0" smtClean="0">
                          <a:latin typeface="Arial"/>
                          <a:ea typeface="Times New Roman"/>
                          <a:sym typeface="Wingdings"/>
                        </a:rPr>
                        <a:t>  </a:t>
                      </a:r>
                      <a:endParaRPr lang="it-IT" sz="700" dirty="0">
                        <a:latin typeface="Times New Roman"/>
                        <a:ea typeface="Times New Roman"/>
                      </a:endParaRPr>
                    </a:p>
                  </a:txBody>
                  <a:tcPr marL="44756" marR="44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0000"/>
                  </a:ext>
                </a:extLst>
              </a:tr>
              <a:tr h="238701">
                <a:tc>
                  <a:txBody>
                    <a:bodyPr/>
                    <a:lstStyle/>
                    <a:p>
                      <a:pPr algn="ctr">
                        <a:spcBef>
                          <a:spcPts val="600"/>
                        </a:spcBef>
                        <a:spcAft>
                          <a:spcPts val="0"/>
                        </a:spcAft>
                        <a:tabLst>
                          <a:tab pos="317500" algn="l"/>
                        </a:tabLst>
                      </a:pPr>
                      <a:r>
                        <a:rPr lang="it-IT" sz="1600" b="1" dirty="0">
                          <a:solidFill>
                            <a:srgbClr val="C00000"/>
                          </a:solidFill>
                          <a:latin typeface="Arial"/>
                          <a:ea typeface="Times New Roman"/>
                          <a:cs typeface="Times New Roman"/>
                        </a:rPr>
                        <a:t>Adversaria</a:t>
                      </a:r>
                      <a:endParaRPr lang="it-IT" sz="700" dirty="0">
                        <a:solidFill>
                          <a:srgbClr val="C00000"/>
                        </a:solidFill>
                        <a:latin typeface="Times New Roman"/>
                        <a:ea typeface="Times New Roman"/>
                      </a:endParaRPr>
                    </a:p>
                  </a:txBody>
                  <a:tcPr marL="44756" marR="44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317500" algn="l"/>
                        </a:tabLst>
                      </a:pPr>
                      <a:r>
                        <a:rPr lang="it-IT" sz="1600" i="1">
                          <a:latin typeface="Arial"/>
                          <a:ea typeface="Times New Roman"/>
                          <a:cs typeface="Times New Roman"/>
                        </a:rPr>
                        <a:t>Corrisponde alla “prima nota”</a:t>
                      </a:r>
                      <a:endParaRPr lang="it-IT" sz="700">
                        <a:latin typeface="Times New Roman"/>
                        <a:ea typeface="Times New Roman"/>
                      </a:endParaRPr>
                    </a:p>
                  </a:txBody>
                  <a:tcPr marL="44756" marR="44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8701">
                <a:tc>
                  <a:txBody>
                    <a:bodyPr/>
                    <a:lstStyle/>
                    <a:p>
                      <a:pPr algn="ctr">
                        <a:spcBef>
                          <a:spcPts val="600"/>
                        </a:spcBef>
                        <a:spcAft>
                          <a:spcPts val="0"/>
                        </a:spcAft>
                        <a:tabLst>
                          <a:tab pos="317500" algn="l"/>
                        </a:tabLst>
                      </a:pPr>
                      <a:r>
                        <a:rPr lang="it-IT" sz="1600" b="1" dirty="0">
                          <a:solidFill>
                            <a:srgbClr val="C00000"/>
                          </a:solidFill>
                          <a:latin typeface="Arial"/>
                          <a:ea typeface="Times New Roman"/>
                          <a:cs typeface="Times New Roman"/>
                        </a:rPr>
                        <a:t>Transcriptitium</a:t>
                      </a:r>
                      <a:endParaRPr lang="it-IT" sz="700" dirty="0">
                        <a:solidFill>
                          <a:srgbClr val="C00000"/>
                        </a:solidFill>
                        <a:latin typeface="Times New Roman"/>
                        <a:ea typeface="Times New Roman"/>
                      </a:endParaRPr>
                    </a:p>
                  </a:txBody>
                  <a:tcPr marL="44756" marR="44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317500" algn="l"/>
                        </a:tabLst>
                      </a:pPr>
                      <a:r>
                        <a:rPr lang="it-IT" sz="1600" i="1">
                          <a:latin typeface="Arial"/>
                          <a:ea typeface="Times New Roman"/>
                          <a:cs typeface="Times New Roman"/>
                        </a:rPr>
                        <a:t>Corrisponde al “libro giornale”</a:t>
                      </a:r>
                      <a:endParaRPr lang="it-IT" sz="700">
                        <a:latin typeface="Times New Roman"/>
                        <a:ea typeface="Times New Roman"/>
                      </a:endParaRPr>
                    </a:p>
                  </a:txBody>
                  <a:tcPr marL="44756" marR="44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8701">
                <a:tc>
                  <a:txBody>
                    <a:bodyPr/>
                    <a:lstStyle/>
                    <a:p>
                      <a:pPr algn="ctr">
                        <a:spcBef>
                          <a:spcPts val="600"/>
                        </a:spcBef>
                        <a:spcAft>
                          <a:spcPts val="0"/>
                        </a:spcAft>
                        <a:tabLst>
                          <a:tab pos="317500" algn="l"/>
                        </a:tabLst>
                      </a:pPr>
                      <a:r>
                        <a:rPr lang="it-IT" sz="1600" b="1" dirty="0">
                          <a:solidFill>
                            <a:srgbClr val="C00000"/>
                          </a:solidFill>
                          <a:latin typeface="Arial"/>
                          <a:ea typeface="Times New Roman"/>
                          <a:cs typeface="Times New Roman"/>
                        </a:rPr>
                        <a:t>Codex rationum</a:t>
                      </a:r>
                      <a:endParaRPr lang="it-IT" sz="700" dirty="0">
                        <a:solidFill>
                          <a:srgbClr val="C00000"/>
                        </a:solidFill>
                        <a:latin typeface="Times New Roman"/>
                        <a:ea typeface="Times New Roman"/>
                      </a:endParaRPr>
                    </a:p>
                  </a:txBody>
                  <a:tcPr marL="44756" marR="44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317500" algn="l"/>
                        </a:tabLst>
                      </a:pPr>
                      <a:r>
                        <a:rPr lang="it-IT" sz="1600" i="1">
                          <a:latin typeface="Arial"/>
                          <a:ea typeface="Times New Roman"/>
                          <a:cs typeface="Times New Roman"/>
                        </a:rPr>
                        <a:t>Corrisponde al “libro mastro”</a:t>
                      </a:r>
                      <a:endParaRPr lang="it-IT" sz="700">
                        <a:latin typeface="Times New Roman"/>
                        <a:ea typeface="Times New Roman"/>
                      </a:endParaRPr>
                    </a:p>
                  </a:txBody>
                  <a:tcPr marL="44756" marR="44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6104">
                <a:tc>
                  <a:txBody>
                    <a:bodyPr/>
                    <a:lstStyle/>
                    <a:p>
                      <a:pPr algn="ctr">
                        <a:spcBef>
                          <a:spcPts val="600"/>
                        </a:spcBef>
                        <a:spcAft>
                          <a:spcPts val="0"/>
                        </a:spcAft>
                        <a:tabLst>
                          <a:tab pos="317500" algn="l"/>
                        </a:tabLst>
                      </a:pPr>
                      <a:r>
                        <a:rPr lang="it-IT" sz="1600" b="1" dirty="0">
                          <a:solidFill>
                            <a:srgbClr val="C00000"/>
                          </a:solidFill>
                          <a:latin typeface="Arial"/>
                          <a:ea typeface="Times New Roman"/>
                          <a:cs typeface="Times New Roman"/>
                        </a:rPr>
                        <a:t>Codex accepti et expensi</a:t>
                      </a:r>
                      <a:endParaRPr lang="it-IT" sz="700" b="1" dirty="0">
                        <a:solidFill>
                          <a:srgbClr val="C00000"/>
                        </a:solidFill>
                        <a:latin typeface="Times New Roman"/>
                        <a:ea typeface="Times New Roman"/>
                      </a:endParaRPr>
                    </a:p>
                  </a:txBody>
                  <a:tcPr marL="44756" marR="44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317500" algn="l"/>
                        </a:tabLst>
                      </a:pPr>
                      <a:r>
                        <a:rPr lang="it-IT" sz="1600" i="1" dirty="0">
                          <a:latin typeface="Arial"/>
                          <a:ea typeface="Times New Roman"/>
                          <a:cs typeface="Times New Roman"/>
                        </a:rPr>
                        <a:t>Per alcuni era un libro di cassa, per altri un libro di scadenze da rispettare</a:t>
                      </a:r>
                      <a:endParaRPr lang="it-IT" sz="700" dirty="0">
                        <a:latin typeface="Times New Roman"/>
                        <a:ea typeface="Times New Roman"/>
                      </a:endParaRPr>
                    </a:p>
                  </a:txBody>
                  <a:tcPr marL="44756" marR="44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5390" name="Rettangolo 11"/>
          <p:cNvSpPr>
            <a:spLocks noChangeArrowheads="1"/>
          </p:cNvSpPr>
          <p:nvPr/>
        </p:nvSpPr>
        <p:spPr bwMode="auto">
          <a:xfrm>
            <a:off x="1857375" y="285750"/>
            <a:ext cx="5618163" cy="461963"/>
          </a:xfrm>
          <a:prstGeom prst="rect">
            <a:avLst/>
          </a:prstGeom>
          <a:noFill/>
          <a:ln w="9525">
            <a:noFill/>
            <a:miter lim="800000"/>
            <a:headEnd/>
            <a:tailEnd/>
          </a:ln>
        </p:spPr>
        <p:txBody>
          <a:bodyPr wrap="none">
            <a:spAutoFit/>
          </a:bodyPr>
          <a:lstStyle/>
          <a:p>
            <a:r>
              <a:rPr lang="it-IT" sz="2400" b="1">
                <a:solidFill>
                  <a:srgbClr val="0070C0"/>
                </a:solidFill>
              </a:rPr>
              <a:t>La ragioneria nel periodo classico (2)</a:t>
            </a:r>
            <a:endParaRPr lang="it-IT" sz="2400">
              <a:solidFill>
                <a:srgbClr val="0070C0"/>
              </a:solidFill>
            </a:endParaRPr>
          </a:p>
        </p:txBody>
      </p:sp>
      <p:sp>
        <p:nvSpPr>
          <p:cNvPr id="15391" name="Rettangolo 11"/>
          <p:cNvSpPr>
            <a:spLocks noChangeArrowheads="1"/>
          </p:cNvSpPr>
          <p:nvPr/>
        </p:nvSpPr>
        <p:spPr bwMode="auto">
          <a:xfrm>
            <a:off x="179388" y="4357688"/>
            <a:ext cx="8858250" cy="923925"/>
          </a:xfrm>
          <a:prstGeom prst="rect">
            <a:avLst/>
          </a:prstGeom>
          <a:noFill/>
          <a:ln w="9525">
            <a:noFill/>
            <a:miter lim="800000"/>
            <a:headEnd/>
            <a:tailEnd/>
          </a:ln>
        </p:spPr>
        <p:txBody>
          <a:bodyPr>
            <a:spAutoFit/>
          </a:bodyPr>
          <a:lstStyle/>
          <a:p>
            <a:pPr algn="ctr"/>
            <a:r>
              <a:rPr lang="it-IT"/>
              <a:t>Oltre al mastro ed al giornale i commercianti romani – ed in particolare i banchieri – tenevano dei registri scadenziari come il </a:t>
            </a:r>
            <a:r>
              <a:rPr lang="it-IT" b="1" i="1">
                <a:solidFill>
                  <a:srgbClr val="C00000"/>
                </a:solidFill>
              </a:rPr>
              <a:t>kalendarium</a:t>
            </a:r>
            <a:r>
              <a:rPr lang="it-IT" i="1"/>
              <a:t>, </a:t>
            </a:r>
            <a:r>
              <a:rPr lang="it-IT"/>
              <a:t>dove si annotavano scrupolosamente i pagamenti e le riscossioni degli interessi e dei capitali a prestito</a:t>
            </a:r>
          </a:p>
        </p:txBody>
      </p:sp>
      <p:sp>
        <p:nvSpPr>
          <p:cNvPr id="15392" name="Rettangolo 13"/>
          <p:cNvSpPr>
            <a:spLocks noChangeArrowheads="1"/>
          </p:cNvSpPr>
          <p:nvPr/>
        </p:nvSpPr>
        <p:spPr bwMode="auto">
          <a:xfrm>
            <a:off x="233363" y="5380038"/>
            <a:ext cx="8643937" cy="1200150"/>
          </a:xfrm>
          <a:prstGeom prst="rect">
            <a:avLst/>
          </a:prstGeom>
          <a:noFill/>
          <a:ln w="12700">
            <a:solidFill>
              <a:schemeClr val="tx1"/>
            </a:solidFill>
            <a:prstDash val="sysDash"/>
            <a:miter lim="800000"/>
            <a:headEnd/>
            <a:tailEnd/>
          </a:ln>
        </p:spPr>
        <p:txBody>
          <a:bodyPr>
            <a:spAutoFit/>
          </a:bodyPr>
          <a:lstStyle/>
          <a:p>
            <a:pPr algn="ctr"/>
            <a:r>
              <a:rPr lang="it-IT" b="1" i="1"/>
              <a:t>Purtroppo, la contabilità dei Romani veniva solitamente tenuta mediante l’iscrizione su tavolette cerate, le quali non sono sopravvissute. Le notizie riguardanti la ragioneria romana si sono potute desumere più che altro indirettamente dagli scritti di storici dell’epoca o da altre testimonianze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16387"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6388"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6389"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6390"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6391"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16392"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639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639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6395" name="Rettangolo 11"/>
          <p:cNvSpPr>
            <a:spLocks noChangeArrowheads="1"/>
          </p:cNvSpPr>
          <p:nvPr/>
        </p:nvSpPr>
        <p:spPr bwMode="auto">
          <a:xfrm>
            <a:off x="2428875" y="214313"/>
            <a:ext cx="4627563" cy="461962"/>
          </a:xfrm>
          <a:prstGeom prst="rect">
            <a:avLst/>
          </a:prstGeom>
          <a:noFill/>
          <a:ln w="9525">
            <a:noFill/>
            <a:miter lim="800000"/>
            <a:headEnd/>
            <a:tailEnd/>
          </a:ln>
        </p:spPr>
        <p:txBody>
          <a:bodyPr wrap="none">
            <a:spAutoFit/>
          </a:bodyPr>
          <a:lstStyle/>
          <a:p>
            <a:r>
              <a:rPr lang="it-IT" sz="2400" b="1">
                <a:solidFill>
                  <a:srgbClr val="0070C0"/>
                </a:solidFill>
              </a:rPr>
              <a:t>La ragioneria nel medioevo (1)</a:t>
            </a:r>
            <a:endParaRPr lang="it-IT" sz="2400">
              <a:solidFill>
                <a:srgbClr val="0070C0"/>
              </a:solidFill>
            </a:endParaRPr>
          </a:p>
        </p:txBody>
      </p:sp>
      <p:sp>
        <p:nvSpPr>
          <p:cNvPr id="16396" name="Rettangolo 11"/>
          <p:cNvSpPr>
            <a:spLocks noChangeArrowheads="1"/>
          </p:cNvSpPr>
          <p:nvPr/>
        </p:nvSpPr>
        <p:spPr bwMode="auto">
          <a:xfrm>
            <a:off x="142875" y="727075"/>
            <a:ext cx="8929688" cy="369888"/>
          </a:xfrm>
          <a:prstGeom prst="rect">
            <a:avLst/>
          </a:prstGeom>
          <a:noFill/>
          <a:ln w="9525">
            <a:noFill/>
            <a:miter lim="800000"/>
            <a:headEnd/>
            <a:tailEnd/>
          </a:ln>
        </p:spPr>
        <p:txBody>
          <a:bodyPr>
            <a:spAutoFit/>
          </a:bodyPr>
          <a:lstStyle/>
          <a:p>
            <a:pPr algn="ctr"/>
            <a:r>
              <a:rPr lang="it-IT" b="1"/>
              <a:t>Per la storia della ragioneria il medioevo deve essere diviso in due sottoperiodi</a:t>
            </a:r>
          </a:p>
        </p:txBody>
      </p:sp>
      <p:sp>
        <p:nvSpPr>
          <p:cNvPr id="16397" name="Freccia in giù 6"/>
          <p:cNvSpPr>
            <a:spLocks noChangeArrowheads="1"/>
          </p:cNvSpPr>
          <p:nvPr/>
        </p:nvSpPr>
        <p:spPr bwMode="auto">
          <a:xfrm>
            <a:off x="1571625" y="1143000"/>
            <a:ext cx="1857375"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16398" name="Rettangolo 20"/>
          <p:cNvSpPr>
            <a:spLocks noChangeArrowheads="1"/>
          </p:cNvSpPr>
          <p:nvPr/>
        </p:nvSpPr>
        <p:spPr bwMode="auto">
          <a:xfrm>
            <a:off x="1571625" y="2000250"/>
            <a:ext cx="1857375" cy="369888"/>
          </a:xfrm>
          <a:prstGeom prst="rect">
            <a:avLst/>
          </a:prstGeom>
          <a:noFill/>
          <a:ln w="9525">
            <a:noFill/>
            <a:miter lim="800000"/>
            <a:headEnd/>
            <a:tailEnd/>
          </a:ln>
        </p:spPr>
        <p:txBody>
          <a:bodyPr>
            <a:spAutoFit/>
          </a:bodyPr>
          <a:lstStyle/>
          <a:p>
            <a:pPr algn="ctr"/>
            <a:r>
              <a:rPr lang="it-IT" b="1" i="1">
                <a:solidFill>
                  <a:srgbClr val="C00000"/>
                </a:solidFill>
              </a:rPr>
              <a:t>Dal 476 al 1202</a:t>
            </a:r>
          </a:p>
        </p:txBody>
      </p:sp>
      <p:sp>
        <p:nvSpPr>
          <p:cNvPr id="16399" name="Freccia in giù 6"/>
          <p:cNvSpPr>
            <a:spLocks noChangeArrowheads="1"/>
          </p:cNvSpPr>
          <p:nvPr/>
        </p:nvSpPr>
        <p:spPr bwMode="auto">
          <a:xfrm>
            <a:off x="5500688" y="1143000"/>
            <a:ext cx="1857375"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16400" name="Rettangolo 20"/>
          <p:cNvSpPr>
            <a:spLocks noChangeArrowheads="1"/>
          </p:cNvSpPr>
          <p:nvPr/>
        </p:nvSpPr>
        <p:spPr bwMode="auto">
          <a:xfrm>
            <a:off x="5446713" y="2000250"/>
            <a:ext cx="2000250" cy="369888"/>
          </a:xfrm>
          <a:prstGeom prst="rect">
            <a:avLst/>
          </a:prstGeom>
          <a:noFill/>
          <a:ln w="9525">
            <a:noFill/>
            <a:miter lim="800000"/>
            <a:headEnd/>
            <a:tailEnd/>
          </a:ln>
        </p:spPr>
        <p:txBody>
          <a:bodyPr>
            <a:spAutoFit/>
          </a:bodyPr>
          <a:lstStyle/>
          <a:p>
            <a:pPr algn="ctr"/>
            <a:r>
              <a:rPr lang="it-IT" b="1" i="1">
                <a:solidFill>
                  <a:srgbClr val="C00000"/>
                </a:solidFill>
              </a:rPr>
              <a:t>Dal 1202 al 1492</a:t>
            </a:r>
          </a:p>
        </p:txBody>
      </p:sp>
      <p:sp>
        <p:nvSpPr>
          <p:cNvPr id="16401" name="Freccia in giù 6"/>
          <p:cNvSpPr>
            <a:spLocks noChangeArrowheads="1"/>
          </p:cNvSpPr>
          <p:nvPr/>
        </p:nvSpPr>
        <p:spPr bwMode="auto">
          <a:xfrm>
            <a:off x="1571625" y="2357438"/>
            <a:ext cx="1857375" cy="785812"/>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16402" name="Freccia in giù 6"/>
          <p:cNvSpPr>
            <a:spLocks noChangeArrowheads="1"/>
          </p:cNvSpPr>
          <p:nvPr/>
        </p:nvSpPr>
        <p:spPr bwMode="auto">
          <a:xfrm>
            <a:off x="5500688" y="2357438"/>
            <a:ext cx="1857375" cy="785812"/>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16403" name="Rettangolo 14"/>
          <p:cNvSpPr>
            <a:spLocks noChangeArrowheads="1"/>
          </p:cNvSpPr>
          <p:nvPr/>
        </p:nvSpPr>
        <p:spPr bwMode="auto">
          <a:xfrm>
            <a:off x="4714875" y="3286125"/>
            <a:ext cx="3500438" cy="1477963"/>
          </a:xfrm>
          <a:prstGeom prst="rect">
            <a:avLst/>
          </a:prstGeom>
          <a:noFill/>
          <a:ln w="9525">
            <a:noFill/>
            <a:miter lim="800000"/>
            <a:headEnd/>
            <a:tailEnd/>
          </a:ln>
        </p:spPr>
        <p:txBody>
          <a:bodyPr>
            <a:spAutoFit/>
          </a:bodyPr>
          <a:lstStyle/>
          <a:p>
            <a:pPr algn="ctr"/>
            <a:r>
              <a:rPr lang="it-IT"/>
              <a:t>la tenuta dei conti ricomincia il suo percorso di perfezionamento, che poi culmina con l’invenzione del metodo della partita doppia</a:t>
            </a:r>
          </a:p>
        </p:txBody>
      </p:sp>
      <p:sp>
        <p:nvSpPr>
          <p:cNvPr id="16404" name="Rettangolo 12"/>
          <p:cNvSpPr>
            <a:spLocks noChangeArrowheads="1"/>
          </p:cNvSpPr>
          <p:nvPr/>
        </p:nvSpPr>
        <p:spPr bwMode="auto">
          <a:xfrm>
            <a:off x="357188" y="3286125"/>
            <a:ext cx="4357687" cy="2800350"/>
          </a:xfrm>
          <a:prstGeom prst="rect">
            <a:avLst/>
          </a:prstGeom>
          <a:noFill/>
          <a:ln w="9525">
            <a:noFill/>
            <a:miter lim="800000"/>
            <a:headEnd/>
            <a:tailEnd/>
          </a:ln>
        </p:spPr>
        <p:txBody>
          <a:bodyPr>
            <a:spAutoFit/>
          </a:bodyPr>
          <a:lstStyle/>
          <a:p>
            <a:pPr algn="ctr"/>
            <a:r>
              <a:rPr lang="it-IT" sz="1600"/>
              <a:t>vera e propria fase di lento ma inesorabile declino strettamente connesso a quello della vita civile e commerciale che vide svilupparsi l’economia curtense e feudale, estremamente chiusa. </a:t>
            </a:r>
          </a:p>
          <a:p>
            <a:pPr algn="ctr"/>
            <a:endParaRPr lang="it-IT" sz="1600"/>
          </a:p>
          <a:p>
            <a:pPr algn="ctr"/>
            <a:r>
              <a:rPr lang="it-IT" sz="1600"/>
              <a:t>Anche a livello pubblico, con gli Stati feudali, le rilevazioni contabili erano estremamente ridotte e limitate alle sole funzioni di controllo delle entrate e delle uscite, nonché di rendicontazione dovuta dai vari feudatari</a:t>
            </a:r>
          </a:p>
        </p:txBody>
      </p:sp>
      <p:sp>
        <p:nvSpPr>
          <p:cNvPr id="16405" name="Rettangolo 11"/>
          <p:cNvSpPr>
            <a:spLocks noChangeArrowheads="1"/>
          </p:cNvSpPr>
          <p:nvPr/>
        </p:nvSpPr>
        <p:spPr bwMode="auto">
          <a:xfrm>
            <a:off x="142875" y="6202363"/>
            <a:ext cx="8929688" cy="461962"/>
          </a:xfrm>
          <a:prstGeom prst="rect">
            <a:avLst/>
          </a:prstGeom>
          <a:noFill/>
          <a:ln w="9525">
            <a:noFill/>
            <a:miter lim="800000"/>
            <a:headEnd/>
            <a:tailEnd/>
          </a:ln>
        </p:spPr>
        <p:txBody>
          <a:bodyPr>
            <a:spAutoFit/>
          </a:bodyPr>
          <a:lstStyle/>
          <a:p>
            <a:pPr algn="ctr"/>
            <a:r>
              <a:rPr lang="it-IT" sz="2400" b="1">
                <a:solidFill>
                  <a:srgbClr val="C00000"/>
                </a:solidFill>
              </a:rPr>
              <a:t>Perché il 1202 è lo spartiacque?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174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74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74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74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74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174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74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74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7419" name="Rettangolo 11"/>
          <p:cNvSpPr>
            <a:spLocks noChangeArrowheads="1"/>
          </p:cNvSpPr>
          <p:nvPr/>
        </p:nvSpPr>
        <p:spPr bwMode="auto">
          <a:xfrm>
            <a:off x="2357438" y="214313"/>
            <a:ext cx="4627562" cy="461962"/>
          </a:xfrm>
          <a:prstGeom prst="rect">
            <a:avLst/>
          </a:prstGeom>
          <a:noFill/>
          <a:ln w="9525">
            <a:noFill/>
            <a:miter lim="800000"/>
            <a:headEnd/>
            <a:tailEnd/>
          </a:ln>
        </p:spPr>
        <p:txBody>
          <a:bodyPr wrap="none">
            <a:spAutoFit/>
          </a:bodyPr>
          <a:lstStyle/>
          <a:p>
            <a:r>
              <a:rPr lang="it-IT" sz="2400" b="1">
                <a:solidFill>
                  <a:srgbClr val="0070C0"/>
                </a:solidFill>
              </a:rPr>
              <a:t>La ragioneria nel medioevo (2)</a:t>
            </a:r>
            <a:endParaRPr lang="it-IT" sz="2400">
              <a:solidFill>
                <a:srgbClr val="0070C0"/>
              </a:solidFill>
            </a:endParaRPr>
          </a:p>
        </p:txBody>
      </p:sp>
      <p:sp>
        <p:nvSpPr>
          <p:cNvPr id="17420" name="Rettangolo 11"/>
          <p:cNvSpPr>
            <a:spLocks noChangeArrowheads="1"/>
          </p:cNvSpPr>
          <p:nvPr/>
        </p:nvSpPr>
        <p:spPr bwMode="auto">
          <a:xfrm>
            <a:off x="142875" y="727075"/>
            <a:ext cx="8786813" cy="1016000"/>
          </a:xfrm>
          <a:prstGeom prst="rect">
            <a:avLst/>
          </a:prstGeom>
          <a:noFill/>
          <a:ln w="9525">
            <a:noFill/>
            <a:miter lim="800000"/>
            <a:headEnd/>
            <a:tailEnd/>
          </a:ln>
        </p:spPr>
        <p:txBody>
          <a:bodyPr>
            <a:spAutoFit/>
          </a:bodyPr>
          <a:lstStyle/>
          <a:p>
            <a:pPr algn="ctr"/>
            <a:r>
              <a:rPr lang="it-IT" sz="2000" b="1"/>
              <a:t>Nel 1202 Leonardo Fibonacci, con il suo </a:t>
            </a:r>
            <a:r>
              <a:rPr lang="it-IT" sz="2000" b="1" i="1"/>
              <a:t>Liber abaci </a:t>
            </a:r>
            <a:r>
              <a:rPr lang="it-IT" sz="2000" b="1"/>
              <a:t>introdusse in Europa la numerazione indiana la quale</a:t>
            </a:r>
            <a:r>
              <a:rPr lang="it-IT" sz="2000" b="1" i="1"/>
              <a:t> </a:t>
            </a:r>
            <a:r>
              <a:rPr lang="it-IT" sz="2000" b="1"/>
              <a:t>consentì lo sviluppo di una nuova e agile </a:t>
            </a:r>
            <a:r>
              <a:rPr lang="it-IT" sz="2000" b="1" i="1"/>
              <a:t>computisteria</a:t>
            </a:r>
            <a:endParaRPr lang="it-IT" sz="2000" b="1"/>
          </a:p>
        </p:txBody>
      </p:sp>
      <p:pic>
        <p:nvPicPr>
          <p:cNvPr id="17421" name="Immagine 16" descr="C:\Users\Stefano\Documents\libri\STORIA DELLA RAGIONERIA\NUOVO FILE CON FRONTESPIZI\FOTO\fibonacci nuovo017.jpg"/>
          <p:cNvPicPr>
            <a:picLocks noChangeAspect="1" noChangeArrowheads="1"/>
          </p:cNvPicPr>
          <p:nvPr/>
        </p:nvPicPr>
        <p:blipFill>
          <a:blip r:embed="rId3" cstate="print"/>
          <a:srcRect/>
          <a:stretch>
            <a:fillRect/>
          </a:stretch>
        </p:blipFill>
        <p:spPr bwMode="auto">
          <a:xfrm>
            <a:off x="6143625" y="1847850"/>
            <a:ext cx="2786063" cy="4010025"/>
          </a:xfrm>
          <a:prstGeom prst="rect">
            <a:avLst/>
          </a:prstGeom>
          <a:noFill/>
          <a:ln w="9525">
            <a:solidFill>
              <a:schemeClr val="tx1"/>
            </a:solidFill>
            <a:miter lim="800000"/>
            <a:headEnd/>
            <a:tailEnd/>
          </a:ln>
        </p:spPr>
      </p:pic>
      <p:sp>
        <p:nvSpPr>
          <p:cNvPr id="17422" name="Rettangolo 17"/>
          <p:cNvSpPr>
            <a:spLocks noChangeArrowheads="1"/>
          </p:cNvSpPr>
          <p:nvPr/>
        </p:nvSpPr>
        <p:spPr bwMode="auto">
          <a:xfrm>
            <a:off x="1500188" y="2071688"/>
            <a:ext cx="4429125" cy="1477962"/>
          </a:xfrm>
          <a:prstGeom prst="rect">
            <a:avLst/>
          </a:prstGeom>
          <a:noFill/>
          <a:ln w="9525">
            <a:noFill/>
            <a:miter lim="800000"/>
            <a:headEnd/>
            <a:tailEnd/>
          </a:ln>
        </p:spPr>
        <p:txBody>
          <a:bodyPr>
            <a:spAutoFit/>
          </a:bodyPr>
          <a:lstStyle/>
          <a:p>
            <a:pPr algn="r"/>
            <a:r>
              <a:rPr lang="it-IT"/>
              <a:t>Il Fibonacci con tale testo è stato il primo ad occuparsi di aritmetica applicata al commercio, tanto da poter essere definito un </a:t>
            </a:r>
            <a:r>
              <a:rPr lang="it-IT" b="1">
                <a:solidFill>
                  <a:srgbClr val="C00000"/>
                </a:solidFill>
              </a:rPr>
              <a:t>antesignano della moderna computisteria e del calcolo mercantile</a:t>
            </a:r>
          </a:p>
        </p:txBody>
      </p:sp>
      <p:sp>
        <p:nvSpPr>
          <p:cNvPr id="17423" name="Rettangolo 18"/>
          <p:cNvSpPr>
            <a:spLocks noChangeArrowheads="1"/>
          </p:cNvSpPr>
          <p:nvPr/>
        </p:nvSpPr>
        <p:spPr bwMode="auto">
          <a:xfrm>
            <a:off x="214313" y="3857625"/>
            <a:ext cx="5643562" cy="2586038"/>
          </a:xfrm>
          <a:prstGeom prst="rect">
            <a:avLst/>
          </a:prstGeom>
          <a:noFill/>
          <a:ln w="9525">
            <a:noFill/>
            <a:miter lim="800000"/>
            <a:headEnd/>
            <a:tailEnd/>
          </a:ln>
        </p:spPr>
        <p:txBody>
          <a:bodyPr>
            <a:spAutoFit/>
          </a:bodyPr>
          <a:lstStyle/>
          <a:p>
            <a:r>
              <a:rPr lang="it-IT"/>
              <a:t>Successivamente all’opera del Fibonacci vennero pubblicati numerosi </a:t>
            </a:r>
            <a:r>
              <a:rPr lang="it-IT" b="1">
                <a:solidFill>
                  <a:srgbClr val="C00000"/>
                </a:solidFill>
              </a:rPr>
              <a:t>lavori di aritmetica mercantile </a:t>
            </a:r>
            <a:r>
              <a:rPr lang="it-IT"/>
              <a:t>e </a:t>
            </a:r>
            <a:r>
              <a:rPr lang="it-IT" b="1">
                <a:solidFill>
                  <a:srgbClr val="C00000"/>
                </a:solidFill>
              </a:rPr>
              <a:t>rifiorirono le </a:t>
            </a:r>
            <a:r>
              <a:rPr lang="it-IT" b="1" i="1">
                <a:solidFill>
                  <a:srgbClr val="C00000"/>
                </a:solidFill>
              </a:rPr>
              <a:t>scuole d’abaco</a:t>
            </a:r>
            <a:r>
              <a:rPr lang="it-IT" i="1"/>
              <a:t>. </a:t>
            </a:r>
            <a:r>
              <a:rPr lang="it-IT"/>
              <a:t>Grazie allo sviluppo commerciale, in alcune città – tra cui primeggiano Venezia, Genova e Firenze – </a:t>
            </a:r>
            <a:r>
              <a:rPr lang="it-IT" b="1">
                <a:solidFill>
                  <a:srgbClr val="C00000"/>
                </a:solidFill>
              </a:rPr>
              <a:t>la pratica mercantile si sviluppò notevolmente</a:t>
            </a:r>
            <a:r>
              <a:rPr lang="it-IT"/>
              <a:t>. La </a:t>
            </a:r>
            <a:r>
              <a:rPr lang="it-IT" b="1">
                <a:solidFill>
                  <a:srgbClr val="C00000"/>
                </a:solidFill>
              </a:rPr>
              <a:t>ragioneria riprese così il proprio cammino di maturazione </a:t>
            </a:r>
            <a:r>
              <a:rPr lang="it-IT"/>
              <a:t>che di lì a poco avrebbe condotto alla nascita ed all’affermazione della </a:t>
            </a:r>
            <a:r>
              <a:rPr lang="it-IT" i="1"/>
              <a:t>partita doppia</a:t>
            </a:r>
            <a:endParaRPr lang="it-IT"/>
          </a:p>
        </p:txBody>
      </p:sp>
      <p:sp>
        <p:nvSpPr>
          <p:cNvPr id="17424" name="Rettangolo 16"/>
          <p:cNvSpPr>
            <a:spLocks noChangeArrowheads="1"/>
          </p:cNvSpPr>
          <p:nvPr/>
        </p:nvSpPr>
        <p:spPr bwMode="auto">
          <a:xfrm>
            <a:off x="6215063" y="5884863"/>
            <a:ext cx="2786062" cy="830262"/>
          </a:xfrm>
          <a:prstGeom prst="rect">
            <a:avLst/>
          </a:prstGeom>
          <a:noFill/>
          <a:ln w="9525">
            <a:noFill/>
            <a:miter lim="800000"/>
            <a:headEnd/>
            <a:tailEnd/>
          </a:ln>
        </p:spPr>
        <p:txBody>
          <a:bodyPr>
            <a:spAutoFit/>
          </a:bodyPr>
          <a:lstStyle/>
          <a:p>
            <a:pPr algn="ctr">
              <a:spcAft>
                <a:spcPts val="1000"/>
              </a:spcAft>
            </a:pPr>
            <a:r>
              <a:rPr lang="it-IT" sz="2400" i="1">
                <a:latin typeface="Calibri" pitchFamily="34" charset="0"/>
              </a:rPr>
              <a:t>Leonardo Fibonacci Liber abaci (1202) </a:t>
            </a:r>
            <a:endParaRPr lang="it-IT"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18435"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8436"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8437"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843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8439"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18440"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844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844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8443" name="Rettangolo 11"/>
          <p:cNvSpPr>
            <a:spLocks noChangeArrowheads="1"/>
          </p:cNvSpPr>
          <p:nvPr/>
        </p:nvSpPr>
        <p:spPr bwMode="auto">
          <a:xfrm>
            <a:off x="2500313" y="180975"/>
            <a:ext cx="4627562" cy="461963"/>
          </a:xfrm>
          <a:prstGeom prst="rect">
            <a:avLst/>
          </a:prstGeom>
          <a:noFill/>
          <a:ln w="9525">
            <a:noFill/>
            <a:miter lim="800000"/>
            <a:headEnd/>
            <a:tailEnd/>
          </a:ln>
        </p:spPr>
        <p:txBody>
          <a:bodyPr wrap="none">
            <a:spAutoFit/>
          </a:bodyPr>
          <a:lstStyle/>
          <a:p>
            <a:r>
              <a:rPr lang="it-IT" sz="2400" b="1">
                <a:solidFill>
                  <a:srgbClr val="0070C0"/>
                </a:solidFill>
              </a:rPr>
              <a:t>La ragioneria nel medioevo (3)</a:t>
            </a:r>
            <a:endParaRPr lang="it-IT" sz="2400">
              <a:solidFill>
                <a:srgbClr val="0070C0"/>
              </a:solidFill>
            </a:endParaRPr>
          </a:p>
        </p:txBody>
      </p:sp>
      <p:sp>
        <p:nvSpPr>
          <p:cNvPr id="18444" name="Rettangolo 11"/>
          <p:cNvSpPr>
            <a:spLocks noChangeArrowheads="1"/>
          </p:cNvSpPr>
          <p:nvPr/>
        </p:nvSpPr>
        <p:spPr bwMode="auto">
          <a:xfrm>
            <a:off x="177800" y="727075"/>
            <a:ext cx="8786813" cy="923925"/>
          </a:xfrm>
          <a:prstGeom prst="rect">
            <a:avLst/>
          </a:prstGeom>
          <a:noFill/>
          <a:ln w="9525">
            <a:noFill/>
            <a:miter lim="800000"/>
            <a:headEnd/>
            <a:tailEnd/>
          </a:ln>
        </p:spPr>
        <p:txBody>
          <a:bodyPr>
            <a:spAutoFit/>
          </a:bodyPr>
          <a:lstStyle/>
          <a:p>
            <a:pPr algn="ctr"/>
            <a:r>
              <a:rPr lang="it-IT" b="1"/>
              <a:t>Sull’esatta “paternità” dell’invenzione della scrittura doppia gli studiosi non hanno espresso pareri univoci, anche se tutti concordano sul fatto che ad inventarla furono i mercanti nel basso medioevo</a:t>
            </a:r>
          </a:p>
        </p:txBody>
      </p:sp>
      <p:pic>
        <p:nvPicPr>
          <p:cNvPr id="18445" name="Immagine 19" descr="C:\Users\Stefano\Documents\libri\STORIA DELLA RAGIONERIA\NUOVO FILE CON FRONTESPIZI\cotrugli018.jpg"/>
          <p:cNvPicPr>
            <a:picLocks noChangeAspect="1" noChangeArrowheads="1"/>
          </p:cNvPicPr>
          <p:nvPr/>
        </p:nvPicPr>
        <p:blipFill>
          <a:blip r:embed="rId3" cstate="print"/>
          <a:srcRect/>
          <a:stretch>
            <a:fillRect/>
          </a:stretch>
        </p:blipFill>
        <p:spPr bwMode="auto">
          <a:xfrm>
            <a:off x="5715000" y="1857375"/>
            <a:ext cx="3109913" cy="4143375"/>
          </a:xfrm>
          <a:prstGeom prst="rect">
            <a:avLst/>
          </a:prstGeom>
          <a:noFill/>
          <a:ln w="9525">
            <a:solidFill>
              <a:schemeClr val="tx1"/>
            </a:solidFill>
            <a:miter lim="800000"/>
            <a:headEnd/>
            <a:tailEnd/>
          </a:ln>
        </p:spPr>
      </p:pic>
      <p:sp>
        <p:nvSpPr>
          <p:cNvPr id="18446" name="Rettangolo 21"/>
          <p:cNvSpPr>
            <a:spLocks noChangeArrowheads="1"/>
          </p:cNvSpPr>
          <p:nvPr/>
        </p:nvSpPr>
        <p:spPr bwMode="auto">
          <a:xfrm>
            <a:off x="285750" y="1857375"/>
            <a:ext cx="5143500" cy="4770438"/>
          </a:xfrm>
          <a:prstGeom prst="rect">
            <a:avLst/>
          </a:prstGeom>
          <a:noFill/>
          <a:ln w="9525">
            <a:noFill/>
            <a:miter lim="800000"/>
            <a:headEnd/>
            <a:tailEnd/>
          </a:ln>
        </p:spPr>
        <p:txBody>
          <a:bodyPr>
            <a:spAutoFit/>
          </a:bodyPr>
          <a:lstStyle/>
          <a:p>
            <a:r>
              <a:rPr lang="it-IT" sz="1600"/>
              <a:t>Il </a:t>
            </a:r>
            <a:r>
              <a:rPr lang="it-IT" sz="1600" b="1">
                <a:solidFill>
                  <a:srgbClr val="C00000"/>
                </a:solidFill>
              </a:rPr>
              <a:t>primo scrittore </a:t>
            </a:r>
            <a:r>
              <a:rPr lang="it-IT" sz="1600"/>
              <a:t>in ordine temporale che, per quanto ci è dato di sapere, trattò di </a:t>
            </a:r>
            <a:r>
              <a:rPr lang="it-IT" sz="1600" b="1" i="1">
                <a:solidFill>
                  <a:srgbClr val="C00000"/>
                </a:solidFill>
              </a:rPr>
              <a:t>scritture doppie</a:t>
            </a:r>
            <a:r>
              <a:rPr lang="it-IT" sz="1600" b="1">
                <a:solidFill>
                  <a:srgbClr val="C00000"/>
                </a:solidFill>
              </a:rPr>
              <a:t> </a:t>
            </a:r>
            <a:r>
              <a:rPr lang="it-IT" sz="1600"/>
              <a:t>fu </a:t>
            </a:r>
            <a:r>
              <a:rPr lang="it-IT" sz="1600" b="1">
                <a:solidFill>
                  <a:srgbClr val="C00000"/>
                </a:solidFill>
              </a:rPr>
              <a:t>Benedetto Cotrugli nel 1458</a:t>
            </a:r>
          </a:p>
          <a:p>
            <a:endParaRPr lang="it-IT" sz="1600"/>
          </a:p>
          <a:p>
            <a:endParaRPr lang="it-IT" sz="1600"/>
          </a:p>
          <a:p>
            <a:r>
              <a:rPr lang="it-IT" sz="1600"/>
              <a:t>La sua opera, intitolata </a:t>
            </a:r>
            <a:r>
              <a:rPr lang="it-IT" sz="1600" b="1" i="1">
                <a:solidFill>
                  <a:srgbClr val="C00000"/>
                </a:solidFill>
              </a:rPr>
              <a:t>L’arte di mercatura</a:t>
            </a:r>
            <a:r>
              <a:rPr lang="it-IT" sz="1600" i="1"/>
              <a:t>, </a:t>
            </a:r>
            <a:r>
              <a:rPr lang="it-IT" sz="1600"/>
              <a:t>fu prodotta in forma di </a:t>
            </a:r>
            <a:r>
              <a:rPr lang="it-IT" sz="1600" b="1">
                <a:solidFill>
                  <a:srgbClr val="C00000"/>
                </a:solidFill>
              </a:rPr>
              <a:t>manoscritto prima della </a:t>
            </a:r>
            <a:r>
              <a:rPr lang="it-IT" sz="1600" b="1" i="1">
                <a:solidFill>
                  <a:srgbClr val="C00000"/>
                </a:solidFill>
              </a:rPr>
              <a:t>Summa </a:t>
            </a:r>
            <a:r>
              <a:rPr lang="it-IT" sz="1600" b="1">
                <a:solidFill>
                  <a:srgbClr val="C00000"/>
                </a:solidFill>
              </a:rPr>
              <a:t>del Pacioli</a:t>
            </a:r>
            <a:r>
              <a:rPr lang="it-IT" sz="1600"/>
              <a:t>, ma ebbe la sfortuna di essere </a:t>
            </a:r>
            <a:r>
              <a:rPr lang="it-IT" sz="1600" b="1">
                <a:solidFill>
                  <a:srgbClr val="C00000"/>
                </a:solidFill>
              </a:rPr>
              <a:t>pubblicata a stampa solo nel 1573 </a:t>
            </a:r>
            <a:r>
              <a:rPr lang="it-IT" sz="1600"/>
              <a:t>con il titolo </a:t>
            </a:r>
            <a:r>
              <a:rPr lang="it-IT" sz="1600" b="1" i="1">
                <a:solidFill>
                  <a:srgbClr val="C00000"/>
                </a:solidFill>
              </a:rPr>
              <a:t>Della mercatura et del mercante perfetto</a:t>
            </a:r>
            <a:r>
              <a:rPr lang="it-IT" sz="1600" i="1"/>
              <a:t>, </a:t>
            </a:r>
            <a:r>
              <a:rPr lang="it-IT" sz="1600"/>
              <a:t>quasi ottant’anni dopo l’opera di Luca Pacioli</a:t>
            </a:r>
          </a:p>
          <a:p>
            <a:endParaRPr lang="it-IT" sz="1600"/>
          </a:p>
          <a:p>
            <a:endParaRPr lang="it-IT" sz="1600"/>
          </a:p>
          <a:p>
            <a:r>
              <a:rPr lang="it-IT" sz="1600"/>
              <a:t>In ogni caso</a:t>
            </a:r>
            <a:r>
              <a:rPr lang="it-IT" sz="1600" b="1">
                <a:solidFill>
                  <a:srgbClr val="C00000"/>
                </a:solidFill>
              </a:rPr>
              <a:t>, i riferimenti alla contabilità nell’opera del Cotrugli sono estremamente ridotti</a:t>
            </a:r>
            <a:r>
              <a:rPr lang="it-IT" sz="1600"/>
              <a:t>. Egli si limita infatti, nel capitolo XIII, ad un breve cenno (contenuto in poche pagine) sui registri mercantili e su qualche specifico conto ma non entra più di tanto nella tecnica di redazione dei medesimi, come invece fa il Pacioli</a:t>
            </a:r>
          </a:p>
        </p:txBody>
      </p:sp>
      <p:sp>
        <p:nvSpPr>
          <p:cNvPr id="18447" name="Rettangolo 15"/>
          <p:cNvSpPr>
            <a:spLocks noChangeArrowheads="1"/>
          </p:cNvSpPr>
          <p:nvPr/>
        </p:nvSpPr>
        <p:spPr bwMode="auto">
          <a:xfrm>
            <a:off x="5429250" y="6069013"/>
            <a:ext cx="3714750" cy="646112"/>
          </a:xfrm>
          <a:prstGeom prst="rect">
            <a:avLst/>
          </a:prstGeom>
          <a:noFill/>
          <a:ln w="9525">
            <a:noFill/>
            <a:miter lim="800000"/>
            <a:headEnd/>
            <a:tailEnd/>
          </a:ln>
        </p:spPr>
        <p:txBody>
          <a:bodyPr>
            <a:spAutoFit/>
          </a:bodyPr>
          <a:lstStyle/>
          <a:p>
            <a:pPr algn="ctr">
              <a:spcAft>
                <a:spcPts val="1000"/>
              </a:spcAft>
            </a:pPr>
            <a:r>
              <a:rPr lang="it-IT" i="1">
                <a:latin typeface="Calibri" pitchFamily="34" charset="0"/>
              </a:rPr>
              <a:t>Benedetto Cotrugli – Della Mercatura et del mercante perfetto (1573)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19459"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9460"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9461"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9462"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9463"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19464"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946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946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9467" name="Rettangolo 11"/>
          <p:cNvSpPr>
            <a:spLocks noChangeArrowheads="1"/>
          </p:cNvSpPr>
          <p:nvPr/>
        </p:nvSpPr>
        <p:spPr bwMode="auto">
          <a:xfrm>
            <a:off x="2143125" y="180975"/>
            <a:ext cx="5106988" cy="461963"/>
          </a:xfrm>
          <a:prstGeom prst="rect">
            <a:avLst/>
          </a:prstGeom>
          <a:noFill/>
          <a:ln w="9525">
            <a:noFill/>
            <a:miter lim="800000"/>
            <a:headEnd/>
            <a:tailEnd/>
          </a:ln>
        </p:spPr>
        <p:txBody>
          <a:bodyPr wrap="none">
            <a:spAutoFit/>
          </a:bodyPr>
          <a:lstStyle/>
          <a:p>
            <a:r>
              <a:rPr lang="it-IT" sz="2400" b="1">
                <a:solidFill>
                  <a:srgbClr val="0070C0"/>
                </a:solidFill>
              </a:rPr>
              <a:t>La ragioneria nell’età moderna (1)</a:t>
            </a:r>
            <a:endParaRPr lang="it-IT" sz="2400">
              <a:solidFill>
                <a:srgbClr val="0070C0"/>
              </a:solidFill>
            </a:endParaRPr>
          </a:p>
        </p:txBody>
      </p:sp>
      <p:sp>
        <p:nvSpPr>
          <p:cNvPr id="19468" name="Rettangolo 11"/>
          <p:cNvSpPr>
            <a:spLocks noChangeArrowheads="1"/>
          </p:cNvSpPr>
          <p:nvPr/>
        </p:nvSpPr>
        <p:spPr bwMode="auto">
          <a:xfrm>
            <a:off x="428625" y="696913"/>
            <a:ext cx="5214938" cy="1477962"/>
          </a:xfrm>
          <a:prstGeom prst="rect">
            <a:avLst/>
          </a:prstGeom>
          <a:noFill/>
          <a:ln w="9525">
            <a:noFill/>
            <a:miter lim="800000"/>
            <a:headEnd/>
            <a:tailEnd/>
          </a:ln>
        </p:spPr>
        <p:txBody>
          <a:bodyPr>
            <a:spAutoFit/>
          </a:bodyPr>
          <a:lstStyle/>
          <a:p>
            <a:r>
              <a:rPr lang="it-IT"/>
              <a:t>La </a:t>
            </a:r>
            <a:r>
              <a:rPr lang="it-IT" b="1" i="1">
                <a:solidFill>
                  <a:srgbClr val="C00000"/>
                </a:solidFill>
              </a:rPr>
              <a:t>Summa</a:t>
            </a:r>
            <a:r>
              <a:rPr lang="it-IT" i="1"/>
              <a:t> </a:t>
            </a:r>
            <a:r>
              <a:rPr lang="it-IT"/>
              <a:t>di </a:t>
            </a:r>
            <a:r>
              <a:rPr lang="it-IT" b="1">
                <a:solidFill>
                  <a:srgbClr val="C00000"/>
                </a:solidFill>
              </a:rPr>
              <a:t>Luca Pacioli</a:t>
            </a:r>
            <a:r>
              <a:rPr lang="it-IT"/>
              <a:t>, frate francescano nato a Borgo San Sepolcro, in provincia di Arezzo, intorno al 1445, </a:t>
            </a:r>
            <a:r>
              <a:rPr lang="it-IT" b="1" i="1">
                <a:solidFill>
                  <a:srgbClr val="C00000"/>
                </a:solidFill>
              </a:rPr>
              <a:t>segna l’inizio dell’epoca della ragioneria “moderna” e del suo passaggio da “arte” a “tecnica</a:t>
            </a:r>
          </a:p>
        </p:txBody>
      </p:sp>
      <p:pic>
        <p:nvPicPr>
          <p:cNvPr id="19469" name="Immagine 12" descr="C:\Users\Stefano\Documents\libri\STORIA DELLA RAGIONERIA\NUOVO FILE CON FRONTESPIZI\frontespizio summa003.jpg"/>
          <p:cNvPicPr>
            <a:picLocks noChangeAspect="1" noChangeArrowheads="1"/>
          </p:cNvPicPr>
          <p:nvPr/>
        </p:nvPicPr>
        <p:blipFill>
          <a:blip r:embed="rId3" cstate="print"/>
          <a:srcRect/>
          <a:stretch>
            <a:fillRect/>
          </a:stretch>
        </p:blipFill>
        <p:spPr bwMode="auto">
          <a:xfrm>
            <a:off x="5500688" y="714375"/>
            <a:ext cx="2857500" cy="3951288"/>
          </a:xfrm>
          <a:prstGeom prst="rect">
            <a:avLst/>
          </a:prstGeom>
          <a:noFill/>
          <a:ln w="9525">
            <a:solidFill>
              <a:schemeClr val="tx1"/>
            </a:solidFill>
            <a:miter lim="800000"/>
            <a:headEnd/>
            <a:tailEnd/>
          </a:ln>
        </p:spPr>
      </p:pic>
      <p:sp>
        <p:nvSpPr>
          <p:cNvPr id="19470" name="Rettangolo 14"/>
          <p:cNvSpPr>
            <a:spLocks noChangeArrowheads="1"/>
          </p:cNvSpPr>
          <p:nvPr/>
        </p:nvSpPr>
        <p:spPr bwMode="auto">
          <a:xfrm>
            <a:off x="785813" y="2236788"/>
            <a:ext cx="4572000" cy="1477962"/>
          </a:xfrm>
          <a:prstGeom prst="rect">
            <a:avLst/>
          </a:prstGeom>
          <a:noFill/>
          <a:ln w="9525">
            <a:noFill/>
            <a:miter lim="800000"/>
            <a:headEnd/>
            <a:tailEnd/>
          </a:ln>
        </p:spPr>
        <p:txBody>
          <a:bodyPr>
            <a:spAutoFit/>
          </a:bodyPr>
          <a:lstStyle/>
          <a:p>
            <a:pPr algn="r"/>
            <a:r>
              <a:rPr lang="it-IT"/>
              <a:t>Di nostro interesse</a:t>
            </a:r>
            <a:r>
              <a:rPr lang="it-IT" i="1"/>
              <a:t> </a:t>
            </a:r>
            <a:r>
              <a:rPr lang="it-IT"/>
              <a:t>è il </a:t>
            </a:r>
            <a:r>
              <a:rPr lang="it-IT" i="1"/>
              <a:t>Tractatus XI</a:t>
            </a:r>
            <a:r>
              <a:rPr lang="it-IT"/>
              <a:t> della </a:t>
            </a:r>
            <a:r>
              <a:rPr lang="it-IT" i="1"/>
              <a:t>Distinctio IX, </a:t>
            </a:r>
            <a:r>
              <a:rPr lang="it-IT"/>
              <a:t>intitolato </a:t>
            </a:r>
            <a:r>
              <a:rPr lang="it-IT" i="1"/>
              <a:t>De computis et scripturis, </a:t>
            </a:r>
            <a:r>
              <a:rPr lang="it-IT"/>
              <a:t>formato da trentasei capitoli pressoché interamente dedicati alla partita doppia</a:t>
            </a:r>
          </a:p>
        </p:txBody>
      </p:sp>
      <p:sp>
        <p:nvSpPr>
          <p:cNvPr id="19471" name="Rettangolo 16"/>
          <p:cNvSpPr>
            <a:spLocks noChangeArrowheads="1"/>
          </p:cNvSpPr>
          <p:nvPr/>
        </p:nvSpPr>
        <p:spPr bwMode="auto">
          <a:xfrm>
            <a:off x="285750" y="3575050"/>
            <a:ext cx="3429000" cy="3140075"/>
          </a:xfrm>
          <a:prstGeom prst="rect">
            <a:avLst/>
          </a:prstGeom>
          <a:noFill/>
          <a:ln w="9525">
            <a:noFill/>
            <a:miter lim="800000"/>
            <a:headEnd/>
            <a:tailEnd/>
          </a:ln>
        </p:spPr>
        <p:txBody>
          <a:bodyPr>
            <a:spAutoFit/>
          </a:bodyPr>
          <a:lstStyle/>
          <a:p>
            <a:r>
              <a:rPr lang="it-IT" b="1"/>
              <a:t>Pacioli espose con dovizia di particolari la partita doppia secondo “il modo de Vinegia” (Venezia), all’epoca la più fiorente repubblica marinara italiana, che si basava sul </a:t>
            </a:r>
            <a:r>
              <a:rPr lang="it-IT" b="1" i="1">
                <a:solidFill>
                  <a:srgbClr val="C00000"/>
                </a:solidFill>
              </a:rPr>
              <a:t>memoriale</a:t>
            </a:r>
            <a:r>
              <a:rPr lang="it-IT" b="1" i="1"/>
              <a:t> </a:t>
            </a:r>
            <a:r>
              <a:rPr lang="it-IT" b="1"/>
              <a:t>(la prima nota)</a:t>
            </a:r>
            <a:r>
              <a:rPr lang="it-IT" b="1" i="1"/>
              <a:t>, </a:t>
            </a:r>
            <a:r>
              <a:rPr lang="it-IT" b="1"/>
              <a:t>il </a:t>
            </a:r>
            <a:r>
              <a:rPr lang="it-IT" b="1" i="1">
                <a:solidFill>
                  <a:srgbClr val="C00000"/>
                </a:solidFill>
              </a:rPr>
              <a:t>giornale</a:t>
            </a:r>
            <a:r>
              <a:rPr lang="it-IT" b="1"/>
              <a:t> (il libro giornale) ed il </a:t>
            </a:r>
            <a:r>
              <a:rPr lang="it-IT" b="1" i="1">
                <a:solidFill>
                  <a:srgbClr val="C00000"/>
                </a:solidFill>
              </a:rPr>
              <a:t>quaderno</a:t>
            </a:r>
            <a:r>
              <a:rPr lang="it-IT" b="1" i="1"/>
              <a:t> </a:t>
            </a:r>
            <a:r>
              <a:rPr lang="it-IT" b="1"/>
              <a:t>(il libro mastro), i libri ancora oggi comunemente utilizzati</a:t>
            </a:r>
          </a:p>
        </p:txBody>
      </p:sp>
      <p:sp>
        <p:nvSpPr>
          <p:cNvPr id="19472" name="Rettangolo 17"/>
          <p:cNvSpPr>
            <a:spLocks noChangeArrowheads="1"/>
          </p:cNvSpPr>
          <p:nvPr/>
        </p:nvSpPr>
        <p:spPr bwMode="auto">
          <a:xfrm>
            <a:off x="3894138" y="5380038"/>
            <a:ext cx="5072062" cy="1201737"/>
          </a:xfrm>
          <a:prstGeom prst="rect">
            <a:avLst/>
          </a:prstGeom>
          <a:noFill/>
          <a:ln w="9525">
            <a:solidFill>
              <a:schemeClr val="tx1"/>
            </a:solidFill>
            <a:prstDash val="sysDot"/>
            <a:miter lim="800000"/>
            <a:headEnd/>
            <a:tailEnd/>
          </a:ln>
        </p:spPr>
        <p:txBody>
          <a:bodyPr>
            <a:spAutoFit/>
          </a:bodyPr>
          <a:lstStyle/>
          <a:p>
            <a:r>
              <a:rPr lang="it-IT" b="1">
                <a:solidFill>
                  <a:srgbClr val="C00000"/>
                </a:solidFill>
              </a:rPr>
              <a:t>N.B.</a:t>
            </a:r>
            <a:r>
              <a:rPr lang="it-IT"/>
              <a:t> Il Pacioli non inventò la partita doppia, ma fu il primo a descrivere tale metodo, già in uso da tempo presso i mercanti veneziani, in termini sistematici, in un testo a stampa</a:t>
            </a:r>
          </a:p>
        </p:txBody>
      </p:sp>
      <p:sp>
        <p:nvSpPr>
          <p:cNvPr id="19473" name="Rettangolo 18"/>
          <p:cNvSpPr>
            <a:spLocks noChangeArrowheads="1"/>
          </p:cNvSpPr>
          <p:nvPr/>
        </p:nvSpPr>
        <p:spPr bwMode="auto">
          <a:xfrm>
            <a:off x="4286250" y="4640263"/>
            <a:ext cx="5000625" cy="646112"/>
          </a:xfrm>
          <a:prstGeom prst="rect">
            <a:avLst/>
          </a:prstGeom>
          <a:noFill/>
          <a:ln w="9525">
            <a:noFill/>
            <a:miter lim="800000"/>
            <a:headEnd/>
            <a:tailEnd/>
          </a:ln>
        </p:spPr>
        <p:txBody>
          <a:bodyPr>
            <a:spAutoFit/>
          </a:bodyPr>
          <a:lstStyle/>
          <a:p>
            <a:pPr algn="ctr"/>
            <a:r>
              <a:rPr lang="it-IT" i="1">
                <a:latin typeface="Calibri" pitchFamily="34" charset="0"/>
              </a:rPr>
              <a:t>Luca Pacioli – Summa de Arithmetica, Geometria, Proportioni et Proportionalita (1494)</a:t>
            </a:r>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20483"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0484"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0485"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20486"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0487"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20488"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048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049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0491" name="Rettangolo 11"/>
          <p:cNvSpPr>
            <a:spLocks noChangeArrowheads="1"/>
          </p:cNvSpPr>
          <p:nvPr/>
        </p:nvSpPr>
        <p:spPr bwMode="auto">
          <a:xfrm>
            <a:off x="2143125" y="180975"/>
            <a:ext cx="5106988" cy="461963"/>
          </a:xfrm>
          <a:prstGeom prst="rect">
            <a:avLst/>
          </a:prstGeom>
          <a:noFill/>
          <a:ln w="9525">
            <a:noFill/>
            <a:miter lim="800000"/>
            <a:headEnd/>
            <a:tailEnd/>
          </a:ln>
        </p:spPr>
        <p:txBody>
          <a:bodyPr wrap="none">
            <a:spAutoFit/>
          </a:bodyPr>
          <a:lstStyle/>
          <a:p>
            <a:r>
              <a:rPr lang="it-IT" sz="2400" b="1">
                <a:solidFill>
                  <a:srgbClr val="0070C0"/>
                </a:solidFill>
              </a:rPr>
              <a:t>La ragioneria nell’età moderna (2)</a:t>
            </a:r>
            <a:endParaRPr lang="it-IT" sz="2400">
              <a:solidFill>
                <a:srgbClr val="0070C0"/>
              </a:solidFill>
            </a:endParaRPr>
          </a:p>
        </p:txBody>
      </p:sp>
      <p:sp>
        <p:nvSpPr>
          <p:cNvPr id="20492" name="Rettangolo 11"/>
          <p:cNvSpPr>
            <a:spLocks noChangeArrowheads="1"/>
          </p:cNvSpPr>
          <p:nvPr/>
        </p:nvSpPr>
        <p:spPr bwMode="auto">
          <a:xfrm>
            <a:off x="428625" y="696913"/>
            <a:ext cx="4503738" cy="4094162"/>
          </a:xfrm>
          <a:prstGeom prst="rect">
            <a:avLst/>
          </a:prstGeom>
          <a:noFill/>
          <a:ln w="9525">
            <a:noFill/>
            <a:miter lim="800000"/>
            <a:headEnd/>
            <a:tailEnd/>
          </a:ln>
        </p:spPr>
        <p:txBody>
          <a:bodyPr>
            <a:spAutoFit/>
          </a:bodyPr>
          <a:lstStyle/>
          <a:p>
            <a:pPr algn="ctr"/>
            <a:r>
              <a:rPr lang="it-IT" sz="2000"/>
              <a:t>Nel testo il Pacioli illustrò dapprima l’</a:t>
            </a:r>
            <a:r>
              <a:rPr lang="it-IT" sz="2000" i="1"/>
              <a:t>Inventario </a:t>
            </a:r>
            <a:r>
              <a:rPr lang="it-IT" sz="2000"/>
              <a:t>e poi le </a:t>
            </a:r>
            <a:r>
              <a:rPr lang="it-IT" sz="2000" i="1"/>
              <a:t>Disposizioni</a:t>
            </a:r>
            <a:r>
              <a:rPr lang="it-IT" sz="2000"/>
              <a:t>, </a:t>
            </a:r>
            <a:r>
              <a:rPr lang="it-IT" sz="2000" i="1"/>
              <a:t>ovvero come dovevano esser tenuti i libri del mercante </a:t>
            </a:r>
            <a:r>
              <a:rPr lang="it-IT" sz="2000"/>
              <a:t>(il Memoriale -o libro di prima nota- il Giornale e il Quaderno -o Mastro-) ed </a:t>
            </a:r>
            <a:r>
              <a:rPr lang="it-IT" sz="2000" i="1"/>
              <a:t>il modo con cui dovevano essere composte le registrazioni dei singoli affari</a:t>
            </a:r>
            <a:r>
              <a:rPr lang="it-IT" sz="2000"/>
              <a:t>, </a:t>
            </a:r>
            <a:r>
              <a:rPr lang="it-IT" sz="2000" i="1"/>
              <a:t>corretti gli errori nel bilancio, conservate le scritture e composto il ‘bilancio del libro’</a:t>
            </a:r>
            <a:r>
              <a:rPr lang="it-IT" sz="2000"/>
              <a:t> (un bilancio di verifica dove venivano riportati i totali del Dare e dell’Avere, ma non i saldi)</a:t>
            </a:r>
            <a:endParaRPr lang="it-IT" sz="2000" b="1" i="1">
              <a:solidFill>
                <a:srgbClr val="C00000"/>
              </a:solidFill>
            </a:endParaRPr>
          </a:p>
        </p:txBody>
      </p:sp>
      <p:sp>
        <p:nvSpPr>
          <p:cNvPr id="20493" name="Rettangolo 16"/>
          <p:cNvSpPr>
            <a:spLocks noChangeArrowheads="1"/>
          </p:cNvSpPr>
          <p:nvPr/>
        </p:nvSpPr>
        <p:spPr bwMode="auto">
          <a:xfrm>
            <a:off x="5364163" y="836613"/>
            <a:ext cx="3429000" cy="3786187"/>
          </a:xfrm>
          <a:prstGeom prst="rect">
            <a:avLst/>
          </a:prstGeom>
          <a:noFill/>
          <a:ln w="9525">
            <a:noFill/>
            <a:miter lim="800000"/>
            <a:headEnd/>
            <a:tailEnd/>
          </a:ln>
        </p:spPr>
        <p:txBody>
          <a:bodyPr>
            <a:spAutoFit/>
          </a:bodyPr>
          <a:lstStyle/>
          <a:p>
            <a:pPr algn="r"/>
            <a:r>
              <a:rPr lang="it-IT" sz="2400"/>
              <a:t>Sulla paternità del capitolo sulla partita doppia esistono diversi dubbi tra i principali Studiosi di Storia della Ragioneria. Nei confronti del frate aretino sono infatti state sollevate diverse </a:t>
            </a:r>
            <a:r>
              <a:rPr lang="it-IT" sz="2400" b="1" i="1">
                <a:solidFill>
                  <a:srgbClr val="FF0000"/>
                </a:solidFill>
              </a:rPr>
              <a:t>accuse di plagio</a:t>
            </a:r>
          </a:p>
        </p:txBody>
      </p:sp>
      <p:sp>
        <p:nvSpPr>
          <p:cNvPr id="20494" name="Rettangolo 17"/>
          <p:cNvSpPr>
            <a:spLocks noChangeArrowheads="1"/>
          </p:cNvSpPr>
          <p:nvPr/>
        </p:nvSpPr>
        <p:spPr bwMode="auto">
          <a:xfrm>
            <a:off x="323850" y="4770438"/>
            <a:ext cx="8569325" cy="1939925"/>
          </a:xfrm>
          <a:prstGeom prst="rect">
            <a:avLst/>
          </a:prstGeom>
          <a:noFill/>
          <a:ln w="9525">
            <a:solidFill>
              <a:schemeClr val="tx1"/>
            </a:solidFill>
            <a:prstDash val="sysDot"/>
            <a:miter lim="800000"/>
            <a:headEnd/>
            <a:tailEnd/>
          </a:ln>
        </p:spPr>
        <p:txBody>
          <a:bodyPr>
            <a:spAutoFit/>
          </a:bodyPr>
          <a:lstStyle/>
          <a:p>
            <a:pPr algn="ctr"/>
            <a:r>
              <a:rPr lang="it-IT" sz="2000"/>
              <a:t>In ogni caso, in seguito alla pubblicazione della </a:t>
            </a:r>
            <a:r>
              <a:rPr lang="it-IT" sz="2000" i="1"/>
              <a:t>Summa</a:t>
            </a:r>
            <a:r>
              <a:rPr lang="it-IT" sz="2000"/>
              <a:t>, e durante tutto il 1500 e la prima metà del 1600, si ebbe una fase di diffusione della tecnica della partita doppia e di estensione del metodo ad altre tipologie aziendali (aziende domestico − patrimoniali, agricole, monasteri….), grazie all’opera di alcuni Autori minori che contribuirono al consolidamento della conoscenza del metodo partiduplistico sia in Italia che all’estero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0" y="357188"/>
            <a:ext cx="9074150" cy="461962"/>
          </a:xfrm>
          <a:prstGeom prst="rect">
            <a:avLst/>
          </a:prstGeom>
          <a:noFill/>
          <a:ln w="9525">
            <a:noFill/>
            <a:miter lim="800000"/>
            <a:headEnd/>
            <a:tailEnd/>
          </a:ln>
        </p:spPr>
        <p:txBody>
          <a:bodyPr>
            <a:spAutoFit/>
          </a:bodyPr>
          <a:lstStyle/>
          <a:p>
            <a:pPr algn="ctr"/>
            <a:r>
              <a:rPr lang="it-IT" sz="2400"/>
              <a:t>Il significato del termine “ragioneria” è mutato nel tempo </a:t>
            </a:r>
          </a:p>
        </p:txBody>
      </p:sp>
      <p:sp>
        <p:nvSpPr>
          <p:cNvPr id="3075"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3076"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3077"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307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3079"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3080"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3" name="Text Box 6"/>
          <p:cNvSpPr txBox="1">
            <a:spLocks noChangeArrowheads="1"/>
          </p:cNvSpPr>
          <p:nvPr/>
        </p:nvSpPr>
        <p:spPr bwMode="auto">
          <a:xfrm>
            <a:off x="214313" y="935038"/>
            <a:ext cx="8786812" cy="400050"/>
          </a:xfrm>
          <a:prstGeom prst="rect">
            <a:avLst/>
          </a:prstGeom>
          <a:noFill/>
          <a:ln w="9525">
            <a:noFill/>
            <a:miter lim="800000"/>
            <a:headEnd/>
            <a:tailEnd/>
          </a:ln>
          <a:effectLst/>
        </p:spPr>
        <p:txBody>
          <a:bodyPr>
            <a:spAutoFit/>
          </a:bodyPr>
          <a:lstStyle/>
          <a:p>
            <a:pPr algn="ctr">
              <a:spcBef>
                <a:spcPts val="0"/>
              </a:spcBef>
              <a:defRPr/>
            </a:pPr>
            <a:r>
              <a:rPr lang="it-IT" sz="2000" b="1" dirty="0">
                <a:latin typeface="Arial" charset="0"/>
              </a:rPr>
              <a:t>Etimologicamente deriva dal latino “ratio”</a:t>
            </a:r>
            <a:r>
              <a:rPr lang="it-IT" sz="2000" b="1" i="1" dirty="0">
                <a:latin typeface="Arial" charset="0"/>
              </a:rPr>
              <a:t> </a:t>
            </a:r>
            <a:r>
              <a:rPr lang="it-IT" sz="2000" b="1" dirty="0">
                <a:latin typeface="Arial" charset="0"/>
              </a:rPr>
              <a:t>che vuol dire “ragione”</a:t>
            </a:r>
            <a:endParaRPr lang="it-IT" sz="2000" b="1" i="1" dirty="0">
              <a:solidFill>
                <a:schemeClr val="accent6"/>
              </a:solidFill>
              <a:latin typeface="Times New Roman" pitchFamily="18" charset="0"/>
            </a:endParaRPr>
          </a:p>
        </p:txBody>
      </p:sp>
      <p:sp>
        <p:nvSpPr>
          <p:cNvPr id="28" name="Callout con freccia in giù 27"/>
          <p:cNvSpPr/>
          <p:nvPr/>
        </p:nvSpPr>
        <p:spPr>
          <a:xfrm>
            <a:off x="392113" y="2357438"/>
            <a:ext cx="1785937" cy="1071562"/>
          </a:xfrm>
          <a:prstGeom prst="down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it-IT"/>
          </a:p>
        </p:txBody>
      </p:sp>
      <p:sp>
        <p:nvSpPr>
          <p:cNvPr id="3083" name="Text Box 14"/>
          <p:cNvSpPr txBox="1">
            <a:spLocks noChangeArrowheads="1"/>
          </p:cNvSpPr>
          <p:nvPr/>
        </p:nvSpPr>
        <p:spPr bwMode="auto">
          <a:xfrm>
            <a:off x="463550" y="2500313"/>
            <a:ext cx="1658938" cy="400050"/>
          </a:xfrm>
          <a:prstGeom prst="rect">
            <a:avLst/>
          </a:prstGeom>
          <a:noFill/>
          <a:ln w="9525">
            <a:noFill/>
            <a:miter lim="800000"/>
            <a:headEnd/>
            <a:tailEnd/>
          </a:ln>
        </p:spPr>
        <p:txBody>
          <a:bodyPr>
            <a:spAutoFit/>
          </a:bodyPr>
          <a:lstStyle/>
          <a:p>
            <a:pPr algn="ctr">
              <a:spcBef>
                <a:spcPct val="50000"/>
              </a:spcBef>
            </a:pPr>
            <a:r>
              <a:rPr lang="it-IT" sz="2000" b="1"/>
              <a:t>ratiocimium</a:t>
            </a:r>
          </a:p>
        </p:txBody>
      </p:sp>
      <p:sp>
        <p:nvSpPr>
          <p:cNvPr id="30" name="Callout con freccia in giù 29"/>
          <p:cNvSpPr/>
          <p:nvPr/>
        </p:nvSpPr>
        <p:spPr>
          <a:xfrm>
            <a:off x="2535238" y="2357438"/>
            <a:ext cx="1785937" cy="1071562"/>
          </a:xfrm>
          <a:prstGeom prst="down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it-IT"/>
          </a:p>
        </p:txBody>
      </p:sp>
      <p:sp>
        <p:nvSpPr>
          <p:cNvPr id="3085" name="Text Box 14"/>
          <p:cNvSpPr txBox="1">
            <a:spLocks noChangeArrowheads="1"/>
          </p:cNvSpPr>
          <p:nvPr/>
        </p:nvSpPr>
        <p:spPr bwMode="auto">
          <a:xfrm>
            <a:off x="2606675" y="2500313"/>
            <a:ext cx="1658938" cy="400050"/>
          </a:xfrm>
          <a:prstGeom prst="rect">
            <a:avLst/>
          </a:prstGeom>
          <a:noFill/>
          <a:ln w="9525">
            <a:noFill/>
            <a:miter lim="800000"/>
            <a:headEnd/>
            <a:tailEnd/>
          </a:ln>
        </p:spPr>
        <p:txBody>
          <a:bodyPr>
            <a:spAutoFit/>
          </a:bodyPr>
          <a:lstStyle/>
          <a:p>
            <a:pPr algn="ctr">
              <a:spcBef>
                <a:spcPct val="50000"/>
              </a:spcBef>
            </a:pPr>
            <a:r>
              <a:rPr lang="it-IT" sz="2000" b="1"/>
              <a:t>rationes</a:t>
            </a:r>
          </a:p>
        </p:txBody>
      </p:sp>
      <p:sp>
        <p:nvSpPr>
          <p:cNvPr id="32" name="Callout con freccia in giù 31"/>
          <p:cNvSpPr/>
          <p:nvPr/>
        </p:nvSpPr>
        <p:spPr>
          <a:xfrm>
            <a:off x="4749800" y="2357438"/>
            <a:ext cx="1785938" cy="1071562"/>
          </a:xfrm>
          <a:prstGeom prst="down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it-IT"/>
          </a:p>
        </p:txBody>
      </p:sp>
      <p:sp>
        <p:nvSpPr>
          <p:cNvPr id="3087" name="Text Box 14"/>
          <p:cNvSpPr txBox="1">
            <a:spLocks noChangeArrowheads="1"/>
          </p:cNvSpPr>
          <p:nvPr/>
        </p:nvSpPr>
        <p:spPr bwMode="auto">
          <a:xfrm>
            <a:off x="4821238" y="2500313"/>
            <a:ext cx="1658937" cy="400050"/>
          </a:xfrm>
          <a:prstGeom prst="rect">
            <a:avLst/>
          </a:prstGeom>
          <a:noFill/>
          <a:ln w="9525">
            <a:noFill/>
            <a:miter lim="800000"/>
            <a:headEnd/>
            <a:tailEnd/>
          </a:ln>
        </p:spPr>
        <p:txBody>
          <a:bodyPr>
            <a:spAutoFit/>
          </a:bodyPr>
          <a:lstStyle/>
          <a:p>
            <a:pPr algn="ctr">
              <a:spcBef>
                <a:spcPct val="50000"/>
              </a:spcBef>
            </a:pPr>
            <a:r>
              <a:rPr lang="it-IT" sz="2000" b="1"/>
              <a:t>rationalia</a:t>
            </a:r>
          </a:p>
        </p:txBody>
      </p:sp>
      <p:sp>
        <p:nvSpPr>
          <p:cNvPr id="34" name="Callout con freccia in giù 33"/>
          <p:cNvSpPr/>
          <p:nvPr/>
        </p:nvSpPr>
        <p:spPr>
          <a:xfrm>
            <a:off x="6964363" y="2357438"/>
            <a:ext cx="1785937" cy="1071562"/>
          </a:xfrm>
          <a:prstGeom prst="down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it-IT"/>
          </a:p>
        </p:txBody>
      </p:sp>
      <p:sp>
        <p:nvSpPr>
          <p:cNvPr id="3089" name="Text Box 14"/>
          <p:cNvSpPr txBox="1">
            <a:spLocks noChangeArrowheads="1"/>
          </p:cNvSpPr>
          <p:nvPr/>
        </p:nvSpPr>
        <p:spPr bwMode="auto">
          <a:xfrm>
            <a:off x="7035800" y="2357438"/>
            <a:ext cx="1658938" cy="708025"/>
          </a:xfrm>
          <a:prstGeom prst="rect">
            <a:avLst/>
          </a:prstGeom>
          <a:noFill/>
          <a:ln w="9525">
            <a:noFill/>
            <a:miter lim="800000"/>
            <a:headEnd/>
            <a:tailEnd/>
          </a:ln>
        </p:spPr>
        <p:txBody>
          <a:bodyPr>
            <a:spAutoFit/>
          </a:bodyPr>
          <a:lstStyle/>
          <a:p>
            <a:pPr algn="ctr">
              <a:spcBef>
                <a:spcPct val="50000"/>
              </a:spcBef>
            </a:pPr>
            <a:r>
              <a:rPr lang="it-IT" sz="2000" b="1"/>
              <a:t>rationarius / ratiocinator</a:t>
            </a:r>
          </a:p>
        </p:txBody>
      </p:sp>
      <p:sp>
        <p:nvSpPr>
          <p:cNvPr id="3090" name="Text Box 14"/>
          <p:cNvSpPr txBox="1">
            <a:spLocks noChangeArrowheads="1"/>
          </p:cNvSpPr>
          <p:nvPr/>
        </p:nvSpPr>
        <p:spPr bwMode="auto">
          <a:xfrm>
            <a:off x="463550" y="3529013"/>
            <a:ext cx="1658938" cy="400050"/>
          </a:xfrm>
          <a:prstGeom prst="rect">
            <a:avLst/>
          </a:prstGeom>
          <a:noFill/>
          <a:ln w="9525">
            <a:noFill/>
            <a:miter lim="800000"/>
            <a:headEnd/>
            <a:tailEnd/>
          </a:ln>
        </p:spPr>
        <p:txBody>
          <a:bodyPr>
            <a:spAutoFit/>
          </a:bodyPr>
          <a:lstStyle/>
          <a:p>
            <a:pPr algn="ctr">
              <a:spcBef>
                <a:spcPct val="50000"/>
              </a:spcBef>
            </a:pPr>
            <a:r>
              <a:rPr lang="it-IT" sz="2000" b="1"/>
              <a:t>calcolo</a:t>
            </a:r>
          </a:p>
        </p:txBody>
      </p:sp>
      <p:sp>
        <p:nvSpPr>
          <p:cNvPr id="3091" name="Text Box 14"/>
          <p:cNvSpPr txBox="1">
            <a:spLocks noChangeArrowheads="1"/>
          </p:cNvSpPr>
          <p:nvPr/>
        </p:nvSpPr>
        <p:spPr bwMode="auto">
          <a:xfrm>
            <a:off x="2606675" y="3529013"/>
            <a:ext cx="1658938" cy="708025"/>
          </a:xfrm>
          <a:prstGeom prst="rect">
            <a:avLst/>
          </a:prstGeom>
          <a:noFill/>
          <a:ln w="9525">
            <a:noFill/>
            <a:miter lim="800000"/>
            <a:headEnd/>
            <a:tailEnd/>
          </a:ln>
        </p:spPr>
        <p:txBody>
          <a:bodyPr>
            <a:spAutoFit/>
          </a:bodyPr>
          <a:lstStyle/>
          <a:p>
            <a:pPr algn="ctr">
              <a:spcBef>
                <a:spcPct val="50000"/>
              </a:spcBef>
            </a:pPr>
            <a:r>
              <a:rPr lang="it-IT" sz="2000" b="1"/>
              <a:t>partite del conto</a:t>
            </a:r>
          </a:p>
        </p:txBody>
      </p:sp>
      <p:sp>
        <p:nvSpPr>
          <p:cNvPr id="3092" name="Text Box 14"/>
          <p:cNvSpPr txBox="1">
            <a:spLocks noChangeArrowheads="1"/>
          </p:cNvSpPr>
          <p:nvPr/>
        </p:nvSpPr>
        <p:spPr bwMode="auto">
          <a:xfrm>
            <a:off x="4821238" y="3529013"/>
            <a:ext cx="1658937" cy="708025"/>
          </a:xfrm>
          <a:prstGeom prst="rect">
            <a:avLst/>
          </a:prstGeom>
          <a:noFill/>
          <a:ln w="9525">
            <a:noFill/>
            <a:miter lim="800000"/>
            <a:headEnd/>
            <a:tailEnd/>
          </a:ln>
        </p:spPr>
        <p:txBody>
          <a:bodyPr>
            <a:spAutoFit/>
          </a:bodyPr>
          <a:lstStyle/>
          <a:p>
            <a:pPr algn="ctr">
              <a:spcBef>
                <a:spcPct val="50000"/>
              </a:spcBef>
            </a:pPr>
            <a:r>
              <a:rPr lang="it-IT" sz="2000" b="1"/>
              <a:t>libri contabili</a:t>
            </a:r>
          </a:p>
        </p:txBody>
      </p:sp>
      <p:sp>
        <p:nvSpPr>
          <p:cNvPr id="3093" name="Text Box 14"/>
          <p:cNvSpPr txBox="1">
            <a:spLocks noChangeArrowheads="1"/>
          </p:cNvSpPr>
          <p:nvPr/>
        </p:nvSpPr>
        <p:spPr bwMode="auto">
          <a:xfrm>
            <a:off x="7035800" y="3529013"/>
            <a:ext cx="1658938" cy="400050"/>
          </a:xfrm>
          <a:prstGeom prst="rect">
            <a:avLst/>
          </a:prstGeom>
          <a:noFill/>
          <a:ln w="9525">
            <a:noFill/>
            <a:miter lim="800000"/>
            <a:headEnd/>
            <a:tailEnd/>
          </a:ln>
        </p:spPr>
        <p:txBody>
          <a:bodyPr>
            <a:spAutoFit/>
          </a:bodyPr>
          <a:lstStyle/>
          <a:p>
            <a:pPr algn="ctr">
              <a:spcBef>
                <a:spcPct val="50000"/>
              </a:spcBef>
            </a:pPr>
            <a:r>
              <a:rPr lang="it-IT" sz="2000" b="1"/>
              <a:t>ragioniere</a:t>
            </a:r>
          </a:p>
        </p:txBody>
      </p:sp>
      <p:sp>
        <p:nvSpPr>
          <p:cNvPr id="3094" name="Text Box 4"/>
          <p:cNvSpPr txBox="1">
            <a:spLocks noChangeArrowheads="1"/>
          </p:cNvSpPr>
          <p:nvPr/>
        </p:nvSpPr>
        <p:spPr bwMode="auto">
          <a:xfrm>
            <a:off x="392113" y="1566863"/>
            <a:ext cx="8358187" cy="646112"/>
          </a:xfrm>
          <a:prstGeom prst="rect">
            <a:avLst/>
          </a:prstGeom>
          <a:solidFill>
            <a:srgbClr val="FF9900">
              <a:alpha val="7059"/>
            </a:srgbClr>
          </a:solidFill>
          <a:ln w="9525">
            <a:solidFill>
              <a:schemeClr val="tx1"/>
            </a:solidFill>
            <a:prstDash val="dash"/>
            <a:miter lim="800000"/>
            <a:headEnd/>
            <a:tailEnd/>
          </a:ln>
        </p:spPr>
        <p:txBody>
          <a:bodyPr>
            <a:spAutoFit/>
          </a:bodyPr>
          <a:lstStyle/>
          <a:p>
            <a:pPr algn="ctr">
              <a:spcBef>
                <a:spcPct val="50000"/>
              </a:spcBef>
            </a:pPr>
            <a:r>
              <a:rPr lang="it-IT" sz="3600" b="1"/>
              <a:t>R           A            T           I           O</a:t>
            </a:r>
            <a:endParaRPr lang="it-IT" sz="3600" b="1" i="1" u="sng"/>
          </a:p>
        </p:txBody>
      </p:sp>
      <p:sp>
        <p:nvSpPr>
          <p:cNvPr id="41" name="Text Box 7"/>
          <p:cNvSpPr txBox="1">
            <a:spLocks noChangeArrowheads="1"/>
          </p:cNvSpPr>
          <p:nvPr/>
        </p:nvSpPr>
        <p:spPr bwMode="auto">
          <a:xfrm>
            <a:off x="285750" y="4291013"/>
            <a:ext cx="8643938" cy="1323975"/>
          </a:xfrm>
          <a:prstGeom prst="rect">
            <a:avLst/>
          </a:prstGeom>
          <a:noFill/>
          <a:ln w="9525">
            <a:noFill/>
            <a:miter lim="800000"/>
            <a:headEnd/>
            <a:tailEnd/>
          </a:ln>
          <a:effectLst/>
        </p:spPr>
        <p:txBody>
          <a:bodyPr>
            <a:spAutoFit/>
          </a:bodyPr>
          <a:lstStyle/>
          <a:p>
            <a:pPr algn="ctr">
              <a:spcBef>
                <a:spcPct val="50000"/>
              </a:spcBef>
              <a:defRPr/>
            </a:pPr>
            <a:r>
              <a:rPr lang="it-IT" sz="2000" dirty="0">
                <a:latin typeface="Arial" charset="0"/>
              </a:rPr>
              <a:t>La </a:t>
            </a:r>
            <a:r>
              <a:rPr lang="it-IT" sz="2000" b="1" dirty="0">
                <a:latin typeface="Arial" charset="0"/>
              </a:rPr>
              <a:t>ragioneria</a:t>
            </a:r>
            <a:r>
              <a:rPr lang="it-IT" sz="2000" dirty="0">
                <a:latin typeface="Arial" charset="0"/>
              </a:rPr>
              <a:t> oggi è la disciplina che studia e pone in essere la </a:t>
            </a:r>
            <a:r>
              <a:rPr lang="it-IT" sz="2000" b="1" dirty="0">
                <a:latin typeface="Arial" charset="0"/>
              </a:rPr>
              <a:t>rilevazione</a:t>
            </a:r>
            <a:r>
              <a:rPr lang="it-IT" sz="2000" dirty="0">
                <a:latin typeface="Arial" charset="0"/>
              </a:rPr>
              <a:t>, la </a:t>
            </a:r>
            <a:r>
              <a:rPr lang="it-IT" sz="2000" b="1" dirty="0">
                <a:latin typeface="Arial" charset="0"/>
              </a:rPr>
              <a:t>rappresentazione</a:t>
            </a:r>
            <a:r>
              <a:rPr lang="it-IT" sz="2000" dirty="0">
                <a:latin typeface="Arial" charset="0"/>
              </a:rPr>
              <a:t> e l’</a:t>
            </a:r>
            <a:r>
              <a:rPr lang="it-IT" sz="2000" b="1" dirty="0">
                <a:latin typeface="Arial" charset="0"/>
              </a:rPr>
              <a:t>interpretazione </a:t>
            </a:r>
            <a:r>
              <a:rPr lang="it-IT" sz="2000" dirty="0">
                <a:latin typeface="Arial" charset="0"/>
              </a:rPr>
              <a:t>dei </a:t>
            </a:r>
            <a:r>
              <a:rPr lang="it-IT" sz="2000" b="1" dirty="0">
                <a:latin typeface="Arial" charset="0"/>
              </a:rPr>
              <a:t>fatti aziendali </a:t>
            </a:r>
            <a:r>
              <a:rPr lang="it-IT" sz="2000" dirty="0">
                <a:latin typeface="Arial" charset="0"/>
              </a:rPr>
              <a:t>ed è perciò, al tempo stesso, </a:t>
            </a:r>
            <a:r>
              <a:rPr lang="it-IT" sz="2000" b="1" dirty="0">
                <a:latin typeface="Arial" charset="0"/>
              </a:rPr>
              <a:t>materia teorica  </a:t>
            </a:r>
            <a:r>
              <a:rPr lang="it-IT" sz="2000" dirty="0">
                <a:latin typeface="Arial" charset="0"/>
              </a:rPr>
              <a:t>(contenuto </a:t>
            </a:r>
            <a:r>
              <a:rPr lang="it-IT" sz="2000" i="1" dirty="0">
                <a:latin typeface="Arial" charset="0"/>
              </a:rPr>
              <a:t>scientifico</a:t>
            </a:r>
            <a:r>
              <a:rPr lang="it-IT" sz="2000" dirty="0">
                <a:latin typeface="Arial" charset="0"/>
              </a:rPr>
              <a:t>) ed </a:t>
            </a:r>
            <a:r>
              <a:rPr lang="it-IT" sz="2000" b="1" dirty="0">
                <a:latin typeface="Arial" charset="0"/>
              </a:rPr>
              <a:t>applicativa </a:t>
            </a:r>
            <a:r>
              <a:rPr lang="it-IT" sz="2000" dirty="0">
                <a:latin typeface="Arial" charset="0"/>
              </a:rPr>
              <a:t>(contenuto </a:t>
            </a:r>
            <a:r>
              <a:rPr lang="it-IT" sz="2000" i="1" dirty="0">
                <a:latin typeface="Arial" charset="0"/>
              </a:rPr>
              <a:t>tecnico</a:t>
            </a:r>
            <a:r>
              <a:rPr lang="it-IT" sz="2000" dirty="0">
                <a:latin typeface="Arial" charset="0"/>
              </a:rPr>
              <a:t>)</a:t>
            </a:r>
            <a:endParaRPr lang="it-IT" sz="2000" b="1" i="1" dirty="0">
              <a:solidFill>
                <a:schemeClr val="accent6"/>
              </a:solidFill>
              <a:latin typeface="Times New Roman" pitchFamily="18" charset="0"/>
              <a:cs typeface="Times New Roman" pitchFamily="18" charset="0"/>
            </a:endParaRPr>
          </a:p>
        </p:txBody>
      </p:sp>
      <p:sp>
        <p:nvSpPr>
          <p:cNvPr id="3096" name="Rettangolo 41"/>
          <p:cNvSpPr>
            <a:spLocks noChangeArrowheads="1"/>
          </p:cNvSpPr>
          <p:nvPr/>
        </p:nvSpPr>
        <p:spPr bwMode="auto">
          <a:xfrm>
            <a:off x="428625" y="6202363"/>
            <a:ext cx="8286750" cy="369887"/>
          </a:xfrm>
          <a:prstGeom prst="rect">
            <a:avLst/>
          </a:prstGeom>
          <a:noFill/>
          <a:ln w="9525">
            <a:noFill/>
            <a:miter lim="800000"/>
            <a:headEnd/>
            <a:tailEnd/>
          </a:ln>
        </p:spPr>
        <p:txBody>
          <a:bodyPr>
            <a:spAutoFit/>
          </a:bodyPr>
          <a:lstStyle/>
          <a:p>
            <a:pPr algn="ctr"/>
            <a:r>
              <a:rPr lang="it-IT" b="1"/>
              <a:t>per molti secoli ha avuto un significato ristretto alla sola “resa dei conti”</a:t>
            </a:r>
          </a:p>
        </p:txBody>
      </p:sp>
      <p:sp>
        <p:nvSpPr>
          <p:cNvPr id="3097" name="Rettangolo 42"/>
          <p:cNvSpPr>
            <a:spLocks noChangeArrowheads="1"/>
          </p:cNvSpPr>
          <p:nvPr/>
        </p:nvSpPr>
        <p:spPr bwMode="auto">
          <a:xfrm>
            <a:off x="4286250" y="5702300"/>
            <a:ext cx="1357313" cy="461963"/>
          </a:xfrm>
          <a:prstGeom prst="rect">
            <a:avLst/>
          </a:prstGeom>
          <a:noFill/>
          <a:ln w="9525">
            <a:noFill/>
            <a:miter lim="800000"/>
            <a:headEnd/>
            <a:tailEnd/>
          </a:ln>
        </p:spPr>
        <p:txBody>
          <a:bodyPr>
            <a:spAutoFit/>
          </a:bodyPr>
          <a:lstStyle/>
          <a:p>
            <a:r>
              <a:rPr lang="it-IT" sz="2400" b="1"/>
              <a:t>MA…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1507"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1508"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21509"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1510"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21511"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151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151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1514" name="Rettangolo 11"/>
          <p:cNvSpPr>
            <a:spLocks noChangeArrowheads="1"/>
          </p:cNvSpPr>
          <p:nvPr/>
        </p:nvSpPr>
        <p:spPr bwMode="auto">
          <a:xfrm>
            <a:off x="2143125" y="180975"/>
            <a:ext cx="5106988" cy="461963"/>
          </a:xfrm>
          <a:prstGeom prst="rect">
            <a:avLst/>
          </a:prstGeom>
          <a:noFill/>
          <a:ln w="9525">
            <a:noFill/>
            <a:miter lim="800000"/>
            <a:headEnd/>
            <a:tailEnd/>
          </a:ln>
        </p:spPr>
        <p:txBody>
          <a:bodyPr wrap="none">
            <a:spAutoFit/>
          </a:bodyPr>
          <a:lstStyle/>
          <a:p>
            <a:r>
              <a:rPr lang="it-IT" sz="2400" b="1">
                <a:solidFill>
                  <a:srgbClr val="0070C0"/>
                </a:solidFill>
              </a:rPr>
              <a:t>La ragioneria nell’età moderna (3)</a:t>
            </a:r>
            <a:endParaRPr lang="it-IT" sz="2400">
              <a:solidFill>
                <a:srgbClr val="0070C0"/>
              </a:solidFill>
            </a:endParaRPr>
          </a:p>
        </p:txBody>
      </p:sp>
      <p:sp>
        <p:nvSpPr>
          <p:cNvPr id="21515" name="Rettangolo 16"/>
          <p:cNvSpPr>
            <a:spLocks noChangeArrowheads="1"/>
          </p:cNvSpPr>
          <p:nvPr/>
        </p:nvSpPr>
        <p:spPr bwMode="auto">
          <a:xfrm>
            <a:off x="250825" y="658813"/>
            <a:ext cx="6049963" cy="3138487"/>
          </a:xfrm>
          <a:prstGeom prst="rect">
            <a:avLst/>
          </a:prstGeom>
          <a:noFill/>
          <a:ln w="9525">
            <a:noFill/>
            <a:miter lim="800000"/>
            <a:headEnd/>
            <a:tailEnd/>
          </a:ln>
        </p:spPr>
        <p:txBody>
          <a:bodyPr>
            <a:spAutoFit/>
          </a:bodyPr>
          <a:lstStyle/>
          <a:p>
            <a:pPr algn="ctr"/>
            <a:r>
              <a:rPr lang="it-IT" b="1"/>
              <a:t>Durante questo periodo, nella prassi, si sviluppò in modo rilevante la tenuta delle scritture contabili. Infatti in questi anni a seguito dell’affermarsi dei Comuni in Italia, si moltiplicò il numero degli scambi commerciali, nacquero la figura del mercante e le prime forme di azienda (aziende manifatturiere, bancarie, compagnie societarie,...), e con esse emersero la necessità di razionalizzare i comportamenti amministrativi dotandosi di norme ed il bisogno informativo dell’imprenditore connesso all’attività decisionale</a:t>
            </a:r>
          </a:p>
        </p:txBody>
      </p:sp>
      <p:sp>
        <p:nvSpPr>
          <p:cNvPr id="21516" name="Rettangolo 16"/>
          <p:cNvSpPr>
            <a:spLocks noChangeArrowheads="1"/>
          </p:cNvSpPr>
          <p:nvPr/>
        </p:nvSpPr>
        <p:spPr bwMode="auto">
          <a:xfrm>
            <a:off x="323850" y="4005263"/>
            <a:ext cx="6048375" cy="369887"/>
          </a:xfrm>
          <a:prstGeom prst="rect">
            <a:avLst/>
          </a:prstGeom>
          <a:noFill/>
          <a:ln w="9525">
            <a:noFill/>
            <a:miter lim="800000"/>
            <a:headEnd/>
            <a:tailEnd/>
          </a:ln>
        </p:spPr>
        <p:txBody>
          <a:bodyPr>
            <a:spAutoFit/>
          </a:bodyPr>
          <a:lstStyle/>
          <a:p>
            <a:pPr algn="just"/>
            <a:endParaRPr lang="it-IT" b="1"/>
          </a:p>
        </p:txBody>
      </p:sp>
      <p:sp>
        <p:nvSpPr>
          <p:cNvPr id="20" name="Rettangolo 19"/>
          <p:cNvSpPr/>
          <p:nvPr/>
        </p:nvSpPr>
        <p:spPr>
          <a:xfrm>
            <a:off x="395536" y="3826542"/>
            <a:ext cx="5904656" cy="2862322"/>
          </a:xfrm>
          <a:prstGeom prst="rect">
            <a:avLst/>
          </a:prstGeom>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txBody>
          <a:bodyPr>
            <a:spAutoFit/>
          </a:bodyPr>
          <a:lstStyle/>
          <a:p>
            <a:pPr algn="just">
              <a:defRPr/>
            </a:pPr>
            <a:r>
              <a:rPr lang="it-IT" i="1" dirty="0">
                <a:solidFill>
                  <a:srgbClr val="C00000"/>
                </a:solidFill>
              </a:rPr>
              <a:t>In particolare, divenne evidente l’esigenza di contrapporre alla massa concreta del patrimonio (singoli beni visti sotto l’aspetto originario) quella astratta (debiti/crediti, ovvero fatti modificativi del patrimonio che ne rappresentano l’aspetto derivato) al fine di poter determinare in ogni momento l’ammontare di cui l’azienda era debitrice verso i suoi soci (da rimborsare in caso di recesso) e controllare i comportamenti degli amministratori accertando che non vi fossero delle indebite sottrazioni di patrimonio</a:t>
            </a:r>
          </a:p>
        </p:txBody>
      </p:sp>
      <p:sp>
        <p:nvSpPr>
          <p:cNvPr id="21520" name="Rettangolo 20"/>
          <p:cNvSpPr>
            <a:spLocks noChangeArrowheads="1"/>
          </p:cNvSpPr>
          <p:nvPr/>
        </p:nvSpPr>
        <p:spPr bwMode="auto">
          <a:xfrm>
            <a:off x="6516688" y="627063"/>
            <a:ext cx="2376487" cy="6186487"/>
          </a:xfrm>
          <a:prstGeom prst="rect">
            <a:avLst/>
          </a:prstGeom>
          <a:noFill/>
          <a:ln w="9525">
            <a:noFill/>
            <a:miter lim="800000"/>
            <a:headEnd/>
            <a:tailEnd/>
          </a:ln>
        </p:spPr>
        <p:txBody>
          <a:bodyPr>
            <a:spAutoFit/>
          </a:bodyPr>
          <a:lstStyle/>
          <a:p>
            <a:pPr algn="ctr"/>
            <a:r>
              <a:rPr lang="it-IT"/>
              <a:t>L’intensificarsi degli affari determinò dunque il sorgere di un ‘metodo’ per la tenuta delle scritture contabili, vale a dire di un sistema di regole/convenzioni da utilizzare per rilevare i fatti e quantificare, in ogni momento, l’ammontare del capitale. Tale metodo, che venne denominato della ‘partita doppia’, fu prima sviluppato nella prassi mercantile, poi illustrato nella letteratura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2531"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2532"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2533"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253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253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2536" name="Rettangolo 11"/>
          <p:cNvSpPr>
            <a:spLocks noChangeArrowheads="1"/>
          </p:cNvSpPr>
          <p:nvPr/>
        </p:nvSpPr>
        <p:spPr bwMode="auto">
          <a:xfrm>
            <a:off x="2071688" y="252413"/>
            <a:ext cx="5106987" cy="461962"/>
          </a:xfrm>
          <a:prstGeom prst="rect">
            <a:avLst/>
          </a:prstGeom>
          <a:noFill/>
          <a:ln w="9525">
            <a:noFill/>
            <a:miter lim="800000"/>
            <a:headEnd/>
            <a:tailEnd/>
          </a:ln>
        </p:spPr>
        <p:txBody>
          <a:bodyPr wrap="none">
            <a:spAutoFit/>
          </a:bodyPr>
          <a:lstStyle/>
          <a:p>
            <a:r>
              <a:rPr lang="it-IT" sz="2400" b="1">
                <a:solidFill>
                  <a:srgbClr val="0070C0"/>
                </a:solidFill>
              </a:rPr>
              <a:t>La ragioneria nell’età moderna (4)</a:t>
            </a:r>
            <a:endParaRPr lang="it-IT" sz="2400">
              <a:solidFill>
                <a:srgbClr val="0070C0"/>
              </a:solidFill>
            </a:endParaRPr>
          </a:p>
        </p:txBody>
      </p:sp>
      <p:sp>
        <p:nvSpPr>
          <p:cNvPr id="22537" name="Rettangolo 11"/>
          <p:cNvSpPr>
            <a:spLocks noChangeArrowheads="1"/>
          </p:cNvSpPr>
          <p:nvPr/>
        </p:nvSpPr>
        <p:spPr bwMode="auto">
          <a:xfrm>
            <a:off x="571500" y="642938"/>
            <a:ext cx="8001000" cy="646112"/>
          </a:xfrm>
          <a:prstGeom prst="rect">
            <a:avLst/>
          </a:prstGeom>
          <a:noFill/>
          <a:ln w="9525">
            <a:noFill/>
            <a:miter lim="800000"/>
            <a:headEnd/>
            <a:tailEnd/>
          </a:ln>
        </p:spPr>
        <p:txBody>
          <a:bodyPr>
            <a:spAutoFit/>
          </a:bodyPr>
          <a:lstStyle/>
          <a:p>
            <a:pPr algn="ctr"/>
            <a:r>
              <a:rPr lang="it-IT" b="1"/>
              <a:t>Nei due secoli immediatamente successivi all’opera del Pacioli sono molto pochi i trattati di contabilità</a:t>
            </a:r>
          </a:p>
        </p:txBody>
      </p:sp>
      <p:graphicFrame>
        <p:nvGraphicFramePr>
          <p:cNvPr id="19" name="Tabella 18"/>
          <p:cNvGraphicFramePr>
            <a:graphicFrameLocks noGrp="1"/>
          </p:cNvGraphicFramePr>
          <p:nvPr/>
        </p:nvGraphicFramePr>
        <p:xfrm>
          <a:off x="285750" y="1357313"/>
          <a:ext cx="8572559" cy="5273040"/>
        </p:xfrm>
        <a:graphic>
          <a:graphicData uri="http://schemas.openxmlformats.org/drawingml/2006/table">
            <a:tbl>
              <a:tblPr/>
              <a:tblGrid>
                <a:gridCol w="928693">
                  <a:extLst>
                    <a:ext uri="{9D8B030D-6E8A-4147-A177-3AD203B41FA5}">
                      <a16:colId xmlns:a16="http://schemas.microsoft.com/office/drawing/2014/main" val="20000"/>
                    </a:ext>
                  </a:extLst>
                </a:gridCol>
                <a:gridCol w="4857784">
                  <a:extLst>
                    <a:ext uri="{9D8B030D-6E8A-4147-A177-3AD203B41FA5}">
                      <a16:colId xmlns:a16="http://schemas.microsoft.com/office/drawing/2014/main" val="20001"/>
                    </a:ext>
                  </a:extLst>
                </a:gridCol>
                <a:gridCol w="1143008">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gridCol w="714380">
                  <a:extLst>
                    <a:ext uri="{9D8B030D-6E8A-4147-A177-3AD203B41FA5}">
                      <a16:colId xmlns:a16="http://schemas.microsoft.com/office/drawing/2014/main" val="20004"/>
                    </a:ext>
                  </a:extLst>
                </a:gridCol>
              </a:tblGrid>
              <a:tr h="271247">
                <a:tc gridSpan="5">
                  <a:txBody>
                    <a:bodyPr/>
                    <a:lstStyle/>
                    <a:p>
                      <a:pPr marL="179705" algn="ctr">
                        <a:spcAft>
                          <a:spcPts val="0"/>
                        </a:spcAft>
                      </a:pPr>
                      <a:r>
                        <a:rPr lang="it-IT" sz="2400" b="1" i="1" dirty="0">
                          <a:latin typeface="Times New Roman"/>
                          <a:ea typeface="Times New Roman"/>
                        </a:rPr>
                        <a:t>Principali autori del cinquecento e del seicento</a:t>
                      </a:r>
                      <a:endParaRPr lang="it-IT" sz="2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97184">
                <a:tc>
                  <a:txBody>
                    <a:bodyPr/>
                    <a:lstStyle/>
                    <a:p>
                      <a:pPr marL="179705" algn="ctr">
                        <a:spcAft>
                          <a:spcPts val="0"/>
                        </a:spcAft>
                      </a:pPr>
                      <a:r>
                        <a:rPr lang="it-IT" sz="1400" b="1" dirty="0">
                          <a:latin typeface="Times New Roman"/>
                          <a:ea typeface="Times New Roman"/>
                        </a:rPr>
                        <a:t>Autore</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b="1" dirty="0">
                          <a:latin typeface="Times New Roman"/>
                          <a:ea typeface="Times New Roman"/>
                        </a:rPr>
                        <a:t>Titolo</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b="1" dirty="0">
                          <a:latin typeface="Times New Roman"/>
                          <a:ea typeface="Times New Roman"/>
                        </a:rPr>
                        <a:t>Casa</a:t>
                      </a:r>
                      <a:endParaRPr lang="it-IT" sz="1400" dirty="0">
                        <a:latin typeface="Times New Roman"/>
                        <a:ea typeface="Times New Roman"/>
                      </a:endParaRPr>
                    </a:p>
                    <a:p>
                      <a:pPr marL="179705" algn="ctr">
                        <a:spcAft>
                          <a:spcPts val="0"/>
                        </a:spcAft>
                      </a:pPr>
                      <a:r>
                        <a:rPr lang="it-IT" sz="1400" b="1" dirty="0">
                          <a:latin typeface="Times New Roman"/>
                          <a:ea typeface="Times New Roman"/>
                        </a:rPr>
                        <a:t>Editrice</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b="1" dirty="0">
                          <a:latin typeface="Times New Roman"/>
                          <a:ea typeface="Times New Roman"/>
                        </a:rPr>
                        <a:t>Città di edizione</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b="1" dirty="0">
                          <a:latin typeface="Times New Roman"/>
                          <a:ea typeface="Times New Roman"/>
                        </a:rPr>
                        <a:t>Anno</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1"/>
                  </a:ext>
                </a:extLst>
              </a:tr>
              <a:tr h="441968">
                <a:tc>
                  <a:txBody>
                    <a:bodyPr/>
                    <a:lstStyle/>
                    <a:p>
                      <a:pPr marL="179705" algn="ctr">
                        <a:spcAft>
                          <a:spcPts val="0"/>
                        </a:spcAft>
                      </a:pPr>
                      <a:r>
                        <a:rPr lang="it-IT" sz="1200" dirty="0">
                          <a:latin typeface="Times New Roman"/>
                          <a:ea typeface="Times New Roman"/>
                        </a:rPr>
                        <a:t>Manzoni</a:t>
                      </a:r>
                    </a:p>
                    <a:p>
                      <a:pPr marL="179705" algn="ctr">
                        <a:spcAft>
                          <a:spcPts val="0"/>
                        </a:spcAft>
                      </a:pPr>
                      <a:r>
                        <a:rPr lang="it-IT" sz="1200" dirty="0">
                          <a:latin typeface="Times New Roman"/>
                          <a:ea typeface="Times New Roman"/>
                        </a:rPr>
                        <a:t>Dominico</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i="1" dirty="0">
                          <a:latin typeface="Times New Roman"/>
                          <a:ea typeface="Times New Roman"/>
                        </a:rPr>
                        <a:t>Quaderno doppio col suo giornale, </a:t>
                      </a:r>
                      <a:r>
                        <a:rPr lang="it-IT" sz="1400" i="1" dirty="0" err="1">
                          <a:latin typeface="Times New Roman"/>
                          <a:ea typeface="Times New Roman"/>
                        </a:rPr>
                        <a:t>novamente</a:t>
                      </a:r>
                      <a:r>
                        <a:rPr lang="it-IT" sz="1400" i="1" dirty="0">
                          <a:latin typeface="Times New Roman"/>
                          <a:ea typeface="Times New Roman"/>
                        </a:rPr>
                        <a:t> composto, &amp; diligentemente ordinato, secondo il costume di </a:t>
                      </a:r>
                      <a:r>
                        <a:rPr lang="it-IT" sz="1400" i="1" dirty="0" err="1">
                          <a:latin typeface="Times New Roman"/>
                          <a:ea typeface="Times New Roman"/>
                        </a:rPr>
                        <a:t>Venetia</a:t>
                      </a:r>
                      <a:r>
                        <a:rPr lang="it-IT" sz="1400" i="1" dirty="0">
                          <a:latin typeface="Times New Roman"/>
                          <a:ea typeface="Times New Roman"/>
                        </a:rPr>
                        <a:t>. Opera a ogni persona utilissima, &amp; molto necessaria</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Comin da </a:t>
                      </a:r>
                    </a:p>
                    <a:p>
                      <a:pPr marL="179705" algn="ctr">
                        <a:spcAft>
                          <a:spcPts val="0"/>
                        </a:spcAft>
                      </a:pPr>
                      <a:r>
                        <a:rPr lang="it-IT" sz="1400">
                          <a:latin typeface="Times New Roman"/>
                          <a:ea typeface="Times New Roman"/>
                        </a:rPr>
                        <a:t>Trino di </a:t>
                      </a:r>
                    </a:p>
                    <a:p>
                      <a:pPr marL="179705" algn="ctr">
                        <a:spcAft>
                          <a:spcPts val="0"/>
                        </a:spcAft>
                      </a:pPr>
                      <a:r>
                        <a:rPr lang="it-IT" sz="1400">
                          <a:latin typeface="Times New Roman"/>
                          <a:ea typeface="Times New Roman"/>
                        </a:rPr>
                        <a:t>Monferrato</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Venezia</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1540</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2"/>
                  </a:ext>
                </a:extLst>
              </a:tr>
              <a:tr h="659144">
                <a:tc>
                  <a:txBody>
                    <a:bodyPr/>
                    <a:lstStyle/>
                    <a:p>
                      <a:pPr marL="179705" algn="ctr">
                        <a:spcAft>
                          <a:spcPts val="0"/>
                        </a:spcAft>
                      </a:pPr>
                      <a:r>
                        <a:rPr lang="it-IT" sz="1200" dirty="0">
                          <a:latin typeface="Times New Roman"/>
                          <a:ea typeface="Times New Roman"/>
                        </a:rPr>
                        <a:t>Casanova</a:t>
                      </a:r>
                    </a:p>
                    <a:p>
                      <a:pPr marL="179705" algn="ctr">
                        <a:spcAft>
                          <a:spcPts val="0"/>
                        </a:spcAft>
                      </a:pPr>
                      <a:r>
                        <a:rPr lang="it-IT" sz="1200" dirty="0">
                          <a:latin typeface="Times New Roman"/>
                          <a:ea typeface="Times New Roman"/>
                        </a:rPr>
                        <a:t>Alvise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i="1" dirty="0">
                          <a:latin typeface="Times New Roman"/>
                          <a:ea typeface="Times New Roman"/>
                        </a:rPr>
                        <a:t>Specchio lucidissimo, nel quale si </a:t>
                      </a:r>
                      <a:r>
                        <a:rPr lang="it-IT" sz="1400" i="1" dirty="0" err="1">
                          <a:latin typeface="Times New Roman"/>
                          <a:ea typeface="Times New Roman"/>
                        </a:rPr>
                        <a:t>vedeno</a:t>
                      </a:r>
                      <a:r>
                        <a:rPr lang="it-IT" sz="1400" i="1" dirty="0">
                          <a:latin typeface="Times New Roman"/>
                          <a:ea typeface="Times New Roman"/>
                        </a:rPr>
                        <a:t> essere </a:t>
                      </a:r>
                      <a:r>
                        <a:rPr lang="it-IT" sz="1400" i="1" dirty="0" err="1">
                          <a:latin typeface="Times New Roman"/>
                          <a:ea typeface="Times New Roman"/>
                        </a:rPr>
                        <a:t>diffinito</a:t>
                      </a:r>
                      <a:r>
                        <a:rPr lang="it-IT" sz="1400" i="1" dirty="0">
                          <a:latin typeface="Times New Roman"/>
                          <a:ea typeface="Times New Roman"/>
                        </a:rPr>
                        <a:t> tutti i modi, &amp; ordini de scrittura, che si deve menare </a:t>
                      </a:r>
                      <a:r>
                        <a:rPr lang="it-IT" sz="1400" i="1" dirty="0" err="1">
                          <a:latin typeface="Times New Roman"/>
                          <a:ea typeface="Times New Roman"/>
                        </a:rPr>
                        <a:t>nelli</a:t>
                      </a:r>
                      <a:r>
                        <a:rPr lang="it-IT" sz="1400" i="1" dirty="0">
                          <a:latin typeface="Times New Roman"/>
                          <a:ea typeface="Times New Roman"/>
                        </a:rPr>
                        <a:t> </a:t>
                      </a:r>
                      <a:r>
                        <a:rPr lang="it-IT" sz="1400" i="1" dirty="0" err="1" smtClean="0">
                          <a:latin typeface="Times New Roman"/>
                          <a:ea typeface="Times New Roman"/>
                        </a:rPr>
                        <a:t>negotia-menti</a:t>
                      </a:r>
                      <a:r>
                        <a:rPr lang="it-IT" sz="1400" i="1" dirty="0" smtClean="0">
                          <a:latin typeface="Times New Roman"/>
                          <a:ea typeface="Times New Roman"/>
                        </a:rPr>
                        <a:t> </a:t>
                      </a:r>
                      <a:r>
                        <a:rPr lang="it-IT" sz="1400" i="1" dirty="0">
                          <a:latin typeface="Times New Roman"/>
                          <a:ea typeface="Times New Roman"/>
                        </a:rPr>
                        <a:t>della </a:t>
                      </a:r>
                      <a:r>
                        <a:rPr lang="it-IT" sz="1400" i="1" dirty="0" err="1">
                          <a:latin typeface="Times New Roman"/>
                          <a:ea typeface="Times New Roman"/>
                        </a:rPr>
                        <a:t>mercantia</a:t>
                      </a:r>
                      <a:r>
                        <a:rPr lang="it-IT" sz="1400" i="1" dirty="0">
                          <a:latin typeface="Times New Roman"/>
                          <a:ea typeface="Times New Roman"/>
                        </a:rPr>
                        <a:t>, </a:t>
                      </a:r>
                      <a:r>
                        <a:rPr lang="it-IT" sz="1400" i="1" dirty="0" err="1">
                          <a:latin typeface="Times New Roman"/>
                          <a:ea typeface="Times New Roman"/>
                        </a:rPr>
                        <a:t>cambii</a:t>
                      </a:r>
                      <a:r>
                        <a:rPr lang="it-IT" sz="1400" i="1" dirty="0">
                          <a:latin typeface="Times New Roman"/>
                          <a:ea typeface="Times New Roman"/>
                        </a:rPr>
                        <a:t>, </a:t>
                      </a:r>
                      <a:r>
                        <a:rPr lang="it-IT" sz="1400" i="1" dirty="0" err="1">
                          <a:latin typeface="Times New Roman"/>
                          <a:ea typeface="Times New Roman"/>
                        </a:rPr>
                        <a:t>recambii</a:t>
                      </a:r>
                      <a:r>
                        <a:rPr lang="it-IT" sz="1400" i="1" dirty="0">
                          <a:latin typeface="Times New Roman"/>
                          <a:ea typeface="Times New Roman"/>
                        </a:rPr>
                        <a:t>, con li loro </a:t>
                      </a:r>
                      <a:r>
                        <a:rPr lang="it-IT" sz="1400" i="1" dirty="0" err="1" smtClean="0">
                          <a:latin typeface="Times New Roman"/>
                          <a:ea typeface="Times New Roman"/>
                        </a:rPr>
                        <a:t>corrispon-dentie</a:t>
                      </a:r>
                      <a:r>
                        <a:rPr lang="it-IT" sz="1400" i="1" dirty="0">
                          <a:latin typeface="Times New Roman"/>
                          <a:ea typeface="Times New Roman"/>
                        </a:rPr>
                        <a:t>, </a:t>
                      </a:r>
                      <a:r>
                        <a:rPr lang="it-IT" sz="1400" i="1" dirty="0" err="1">
                          <a:latin typeface="Times New Roman"/>
                          <a:ea typeface="Times New Roman"/>
                        </a:rPr>
                        <a:t>disgarbugliando</a:t>
                      </a:r>
                      <a:r>
                        <a:rPr lang="it-IT" sz="1400" i="1" dirty="0">
                          <a:latin typeface="Times New Roman"/>
                          <a:ea typeface="Times New Roman"/>
                        </a:rPr>
                        <a:t>, &amp; illuminando l’intelletto a </a:t>
                      </a:r>
                      <a:r>
                        <a:rPr lang="it-IT" sz="1400" i="1" dirty="0" err="1">
                          <a:latin typeface="Times New Roman"/>
                          <a:ea typeface="Times New Roman"/>
                        </a:rPr>
                        <a:t>negotianti</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Comin da </a:t>
                      </a:r>
                    </a:p>
                    <a:p>
                      <a:pPr marL="179705" algn="ctr">
                        <a:spcAft>
                          <a:spcPts val="0"/>
                        </a:spcAft>
                      </a:pPr>
                      <a:r>
                        <a:rPr lang="it-IT" sz="1400">
                          <a:latin typeface="Times New Roman"/>
                          <a:ea typeface="Times New Roman"/>
                        </a:rPr>
                        <a:t>Trino di </a:t>
                      </a:r>
                    </a:p>
                    <a:p>
                      <a:pPr marL="179705" algn="ctr">
                        <a:spcAft>
                          <a:spcPts val="0"/>
                        </a:spcAft>
                      </a:pPr>
                      <a:r>
                        <a:rPr lang="it-IT" sz="1400">
                          <a:latin typeface="Times New Roman"/>
                          <a:ea typeface="Times New Roman"/>
                        </a:rPr>
                        <a:t>Monferrato</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Venezia</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1558</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3"/>
                  </a:ext>
                </a:extLst>
              </a:tr>
              <a:tr h="662960">
                <a:tc>
                  <a:txBody>
                    <a:bodyPr/>
                    <a:lstStyle/>
                    <a:p>
                      <a:pPr marL="179705" algn="ctr">
                        <a:spcAft>
                          <a:spcPts val="0"/>
                        </a:spcAft>
                      </a:pPr>
                      <a:r>
                        <a:rPr lang="it-IT" sz="1200" dirty="0">
                          <a:latin typeface="Times New Roman"/>
                          <a:ea typeface="Times New Roman"/>
                        </a:rPr>
                        <a:t>Pietra</a:t>
                      </a:r>
                    </a:p>
                    <a:p>
                      <a:pPr marL="179705" algn="ctr">
                        <a:spcAft>
                          <a:spcPts val="0"/>
                        </a:spcAft>
                      </a:pPr>
                      <a:r>
                        <a:rPr lang="it-IT" sz="1200" dirty="0">
                          <a:latin typeface="Times New Roman"/>
                          <a:ea typeface="Times New Roman"/>
                        </a:rPr>
                        <a:t>Angelo</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i="1" dirty="0" err="1">
                          <a:latin typeface="Times New Roman"/>
                          <a:ea typeface="Times New Roman"/>
                        </a:rPr>
                        <a:t>Indrizzo</a:t>
                      </a:r>
                      <a:r>
                        <a:rPr lang="it-IT" sz="1400" i="1" dirty="0">
                          <a:latin typeface="Times New Roman"/>
                          <a:ea typeface="Times New Roman"/>
                        </a:rPr>
                        <a:t> degli economi, o sia ordinatissima </a:t>
                      </a:r>
                      <a:r>
                        <a:rPr lang="it-IT" sz="1400" i="1" dirty="0" err="1">
                          <a:latin typeface="Times New Roman"/>
                          <a:ea typeface="Times New Roman"/>
                        </a:rPr>
                        <a:t>instruttione</a:t>
                      </a:r>
                      <a:r>
                        <a:rPr lang="it-IT" sz="1400" i="1" dirty="0">
                          <a:latin typeface="Times New Roman"/>
                          <a:ea typeface="Times New Roman"/>
                        </a:rPr>
                        <a:t> da regolatamente formare qualunque scrittura in un libro doppio; aggiuntovi l’</a:t>
                      </a:r>
                      <a:r>
                        <a:rPr lang="it-IT" sz="1400" i="1" dirty="0" err="1">
                          <a:latin typeface="Times New Roman"/>
                          <a:ea typeface="Times New Roman"/>
                        </a:rPr>
                        <a:t>essemplare</a:t>
                      </a:r>
                      <a:r>
                        <a:rPr lang="it-IT" sz="1400" i="1" dirty="0">
                          <a:latin typeface="Times New Roman"/>
                          <a:ea typeface="Times New Roman"/>
                        </a:rPr>
                        <a:t> di un libro nobile col suo giornale, ad uso della </a:t>
                      </a:r>
                      <a:r>
                        <a:rPr lang="it-IT" sz="1400" i="1" dirty="0" err="1">
                          <a:latin typeface="Times New Roman"/>
                          <a:ea typeface="Times New Roman"/>
                        </a:rPr>
                        <a:t>congregation</a:t>
                      </a:r>
                      <a:r>
                        <a:rPr lang="it-IT" sz="1400" i="1" dirty="0">
                          <a:latin typeface="Times New Roman"/>
                          <a:ea typeface="Times New Roman"/>
                        </a:rPr>
                        <a:t> </a:t>
                      </a:r>
                      <a:r>
                        <a:rPr lang="it-IT" sz="1400" i="1" dirty="0" err="1">
                          <a:latin typeface="Times New Roman"/>
                          <a:ea typeface="Times New Roman"/>
                        </a:rPr>
                        <a:t>cassinese</a:t>
                      </a:r>
                      <a:r>
                        <a:rPr lang="it-IT" sz="1400" i="1" dirty="0">
                          <a:latin typeface="Times New Roman"/>
                          <a:ea typeface="Times New Roman"/>
                        </a:rPr>
                        <a:t>, dell’ordine di S. Benedetto</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Francesco Osanna</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Mantova</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1586</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4"/>
                  </a:ext>
                </a:extLst>
              </a:tr>
              <a:tr h="381024">
                <a:tc>
                  <a:txBody>
                    <a:bodyPr/>
                    <a:lstStyle/>
                    <a:p>
                      <a:pPr marL="179705" algn="ctr">
                        <a:spcAft>
                          <a:spcPts val="0"/>
                        </a:spcAft>
                      </a:pPr>
                      <a:r>
                        <a:rPr lang="it-IT" sz="1200" dirty="0" err="1">
                          <a:latin typeface="Times New Roman"/>
                          <a:ea typeface="Times New Roman"/>
                        </a:rPr>
                        <a:t>Grisogono</a:t>
                      </a:r>
                      <a:r>
                        <a:rPr lang="it-IT" sz="1200" dirty="0">
                          <a:latin typeface="Times New Roman"/>
                          <a:ea typeface="Times New Roman"/>
                        </a:rPr>
                        <a:t> Simon</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i="1" dirty="0">
                          <a:latin typeface="Times New Roman"/>
                          <a:ea typeface="Times New Roman"/>
                        </a:rPr>
                        <a:t>Il mercante arricchito. Del perfetto </a:t>
                      </a:r>
                      <a:r>
                        <a:rPr lang="it-IT" sz="1400" i="1" dirty="0" err="1">
                          <a:latin typeface="Times New Roman"/>
                          <a:ea typeface="Times New Roman"/>
                        </a:rPr>
                        <a:t>quaderniere</a:t>
                      </a:r>
                      <a:r>
                        <a:rPr lang="it-IT" sz="1400" i="1" dirty="0">
                          <a:latin typeface="Times New Roman"/>
                          <a:ea typeface="Times New Roman"/>
                        </a:rPr>
                        <a:t>: </a:t>
                      </a:r>
                      <a:r>
                        <a:rPr lang="it-IT" sz="1400" i="1" dirty="0" err="1">
                          <a:latin typeface="Times New Roman"/>
                          <a:ea typeface="Times New Roman"/>
                        </a:rPr>
                        <a:t>overo</a:t>
                      </a:r>
                      <a:r>
                        <a:rPr lang="it-IT" sz="1400" i="1" dirty="0">
                          <a:latin typeface="Times New Roman"/>
                          <a:ea typeface="Times New Roman"/>
                        </a:rPr>
                        <a:t>, specchio lucidissimo, nel qual si scopre ogni questione, che desiderar si possa per imparare perfettamente a tenere libro doppio</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dirty="0">
                          <a:latin typeface="Times New Roman"/>
                          <a:ea typeface="Times New Roman"/>
                        </a:rPr>
                        <a:t>Alessandro Vecchi</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Venezia</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1609</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5"/>
                  </a:ext>
                </a:extLst>
              </a:tr>
              <a:tr h="241010">
                <a:tc>
                  <a:txBody>
                    <a:bodyPr/>
                    <a:lstStyle/>
                    <a:p>
                      <a:pPr marL="179705" algn="ctr">
                        <a:spcAft>
                          <a:spcPts val="0"/>
                        </a:spcAft>
                      </a:pPr>
                      <a:r>
                        <a:rPr lang="it-IT" sz="1200" dirty="0">
                          <a:latin typeface="Times New Roman"/>
                          <a:ea typeface="Times New Roman"/>
                        </a:rPr>
                        <a:t>Moschetti </a:t>
                      </a:r>
                    </a:p>
                    <a:p>
                      <a:pPr marL="179705" algn="ctr">
                        <a:spcAft>
                          <a:spcPts val="0"/>
                        </a:spcAft>
                      </a:pPr>
                      <a:r>
                        <a:rPr lang="it-IT" sz="1200" dirty="0">
                          <a:latin typeface="Times New Roman"/>
                          <a:ea typeface="Times New Roman"/>
                        </a:rPr>
                        <a:t>Giovanni </a:t>
                      </a:r>
                    </a:p>
                    <a:p>
                      <a:pPr marL="179705" algn="ctr">
                        <a:spcAft>
                          <a:spcPts val="0"/>
                        </a:spcAft>
                      </a:pPr>
                      <a:r>
                        <a:rPr lang="it-IT" sz="1200" dirty="0">
                          <a:latin typeface="Times New Roman"/>
                          <a:ea typeface="Times New Roman"/>
                        </a:rPr>
                        <a:t>Antonio</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i="1" dirty="0">
                          <a:latin typeface="Times New Roman"/>
                          <a:ea typeface="Times New Roman"/>
                        </a:rPr>
                        <a:t>Dell’Universal trattato di libri </a:t>
                      </a:r>
                      <a:r>
                        <a:rPr lang="it-IT" sz="1400" i="1" dirty="0" err="1">
                          <a:latin typeface="Times New Roman"/>
                          <a:ea typeface="Times New Roman"/>
                        </a:rPr>
                        <a:t>doppii</a:t>
                      </a:r>
                      <a:r>
                        <a:rPr lang="it-IT" sz="1400" i="1" dirty="0">
                          <a:latin typeface="Times New Roman"/>
                          <a:ea typeface="Times New Roman"/>
                        </a:rPr>
                        <a:t>, ne’ quali con regole universali &amp; </a:t>
                      </a:r>
                      <a:r>
                        <a:rPr lang="it-IT" sz="1400" i="1" dirty="0" err="1">
                          <a:latin typeface="Times New Roman"/>
                          <a:ea typeface="Times New Roman"/>
                        </a:rPr>
                        <a:t>essempi</a:t>
                      </a:r>
                      <a:r>
                        <a:rPr lang="it-IT" sz="1400" i="1" dirty="0">
                          <a:latin typeface="Times New Roman"/>
                          <a:ea typeface="Times New Roman"/>
                        </a:rPr>
                        <a:t> particolari ampiamente s’insegna il modo di girar in scrittura doppia qual si voglia </a:t>
                      </a:r>
                      <a:r>
                        <a:rPr lang="it-IT" sz="1400" i="1" dirty="0" err="1">
                          <a:latin typeface="Times New Roman"/>
                          <a:ea typeface="Times New Roman"/>
                        </a:rPr>
                        <a:t>negotio</a:t>
                      </a:r>
                      <a:r>
                        <a:rPr lang="it-IT" sz="1400" i="1" dirty="0">
                          <a:latin typeface="Times New Roman"/>
                          <a:ea typeface="Times New Roman"/>
                        </a:rPr>
                        <a:t> mercantile</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dirty="0">
                          <a:latin typeface="Times New Roman"/>
                          <a:ea typeface="Times New Roman"/>
                        </a:rPr>
                        <a:t>Luca </a:t>
                      </a:r>
                    </a:p>
                    <a:p>
                      <a:pPr marL="179705" algn="ctr">
                        <a:spcAft>
                          <a:spcPts val="0"/>
                        </a:spcAft>
                      </a:pPr>
                      <a:r>
                        <a:rPr lang="it-IT" sz="1400" dirty="0" err="1">
                          <a:latin typeface="Times New Roman"/>
                          <a:ea typeface="Times New Roman"/>
                        </a:rPr>
                        <a:t>Valentini</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dirty="0">
                          <a:latin typeface="Times New Roman"/>
                          <a:ea typeface="Times New Roman"/>
                        </a:rPr>
                        <a:t>Venezia</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1610</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6"/>
                  </a:ext>
                </a:extLst>
              </a:tr>
              <a:tr h="426720">
                <a:tc>
                  <a:txBody>
                    <a:bodyPr/>
                    <a:lstStyle/>
                    <a:p>
                      <a:pPr marL="179705" algn="ctr">
                        <a:spcAft>
                          <a:spcPts val="0"/>
                        </a:spcAft>
                      </a:pPr>
                      <a:r>
                        <a:rPr lang="it-IT" sz="1200" dirty="0">
                          <a:latin typeface="Times New Roman"/>
                          <a:ea typeface="Times New Roman"/>
                        </a:rPr>
                        <a:t>Flori </a:t>
                      </a:r>
                    </a:p>
                    <a:p>
                      <a:pPr marL="179705" algn="ctr">
                        <a:spcAft>
                          <a:spcPts val="0"/>
                        </a:spcAft>
                      </a:pPr>
                      <a:r>
                        <a:rPr lang="it-IT" sz="1200" dirty="0">
                          <a:latin typeface="Times New Roman"/>
                          <a:ea typeface="Times New Roman"/>
                        </a:rPr>
                        <a:t>Lodovico</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i="1">
                          <a:latin typeface="Times New Roman"/>
                          <a:ea typeface="Times New Roman"/>
                        </a:rPr>
                        <a:t>Trattato del modo di tenere il libro doppio domestico col suo essemplare</a:t>
                      </a:r>
                      <a:endParaRPr lang="it-IT" sz="14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Decio Cirillo</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dirty="0">
                          <a:latin typeface="Times New Roman"/>
                          <a:ea typeface="Times New Roman"/>
                        </a:rPr>
                        <a:t>Palermo</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dirty="0">
                          <a:latin typeface="Times New Roman"/>
                          <a:ea typeface="Times New Roman"/>
                        </a:rPr>
                        <a:t>1636</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7"/>
                  </a:ext>
                </a:extLst>
              </a:tr>
              <a:tr h="426720">
                <a:tc>
                  <a:txBody>
                    <a:bodyPr/>
                    <a:lstStyle/>
                    <a:p>
                      <a:pPr marL="179705" algn="ctr">
                        <a:spcAft>
                          <a:spcPts val="0"/>
                        </a:spcAft>
                      </a:pPr>
                      <a:r>
                        <a:rPr lang="it-IT" sz="1200" dirty="0">
                          <a:latin typeface="Times New Roman"/>
                          <a:ea typeface="Times New Roman"/>
                        </a:rPr>
                        <a:t>Venturi </a:t>
                      </a:r>
                    </a:p>
                    <a:p>
                      <a:pPr marL="179705" algn="ctr">
                        <a:spcAft>
                          <a:spcPts val="0"/>
                        </a:spcAft>
                      </a:pPr>
                      <a:r>
                        <a:rPr lang="it-IT" sz="1200" dirty="0">
                          <a:latin typeface="Times New Roman"/>
                          <a:ea typeface="Times New Roman"/>
                        </a:rPr>
                        <a:t>Bastiano</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i="1" dirty="0">
                          <a:latin typeface="Times New Roman"/>
                          <a:ea typeface="Times New Roman"/>
                        </a:rPr>
                        <a:t>Della scrittura conteggiante di possessioni</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Stamperia di Lando Landi</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dirty="0">
                          <a:latin typeface="Times New Roman"/>
                          <a:ea typeface="Times New Roman"/>
                        </a:rPr>
                        <a:t>Firenze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dirty="0">
                          <a:latin typeface="Times New Roman"/>
                          <a:ea typeface="Times New Roman"/>
                        </a:rPr>
                        <a:t>1655</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8"/>
                  </a:ext>
                </a:extLst>
              </a:tr>
            </a:tbl>
          </a:graphicData>
        </a:graphic>
      </p:graphicFrame>
      <p:sp>
        <p:nvSpPr>
          <p:cNvPr id="2259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2597"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22598"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3555"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3556"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3557"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355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355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3560" name="Rettangolo 11"/>
          <p:cNvSpPr>
            <a:spLocks noChangeArrowheads="1"/>
          </p:cNvSpPr>
          <p:nvPr/>
        </p:nvSpPr>
        <p:spPr bwMode="auto">
          <a:xfrm>
            <a:off x="1893888" y="180975"/>
            <a:ext cx="5106987" cy="461963"/>
          </a:xfrm>
          <a:prstGeom prst="rect">
            <a:avLst/>
          </a:prstGeom>
          <a:noFill/>
          <a:ln w="9525">
            <a:noFill/>
            <a:miter lim="800000"/>
            <a:headEnd/>
            <a:tailEnd/>
          </a:ln>
        </p:spPr>
        <p:txBody>
          <a:bodyPr wrap="none">
            <a:spAutoFit/>
          </a:bodyPr>
          <a:lstStyle/>
          <a:p>
            <a:r>
              <a:rPr lang="it-IT" sz="2400" b="1">
                <a:solidFill>
                  <a:srgbClr val="0070C0"/>
                </a:solidFill>
              </a:rPr>
              <a:t>La ragioneria nell’età moderna (5)</a:t>
            </a:r>
            <a:endParaRPr lang="it-IT" sz="2400">
              <a:solidFill>
                <a:srgbClr val="0070C0"/>
              </a:solidFill>
            </a:endParaRPr>
          </a:p>
        </p:txBody>
      </p:sp>
      <p:sp>
        <p:nvSpPr>
          <p:cNvPr id="23561" name="Rettangolo 11"/>
          <p:cNvSpPr>
            <a:spLocks noChangeArrowheads="1"/>
          </p:cNvSpPr>
          <p:nvPr/>
        </p:nvSpPr>
        <p:spPr bwMode="auto">
          <a:xfrm>
            <a:off x="500063" y="642938"/>
            <a:ext cx="8001000" cy="922337"/>
          </a:xfrm>
          <a:prstGeom prst="rect">
            <a:avLst/>
          </a:prstGeom>
          <a:noFill/>
          <a:ln w="9525">
            <a:noFill/>
            <a:miter lim="800000"/>
            <a:headEnd/>
            <a:tailEnd/>
          </a:ln>
        </p:spPr>
        <p:txBody>
          <a:bodyPr>
            <a:spAutoFit/>
          </a:bodyPr>
          <a:lstStyle/>
          <a:p>
            <a:r>
              <a:rPr lang="it-IT" b="1"/>
              <a:t>L’opera più significativa del cinquecento è senza dubbio l’</a:t>
            </a:r>
            <a:r>
              <a:rPr lang="it-IT" b="1" i="1">
                <a:solidFill>
                  <a:srgbClr val="C00000"/>
                </a:solidFill>
              </a:rPr>
              <a:t>Indrizzo degli economi </a:t>
            </a:r>
            <a:r>
              <a:rPr lang="it-IT" b="1"/>
              <a:t>di </a:t>
            </a:r>
            <a:r>
              <a:rPr lang="it-IT" b="1">
                <a:solidFill>
                  <a:srgbClr val="C00000"/>
                </a:solidFill>
              </a:rPr>
              <a:t>Angelo</a:t>
            </a:r>
            <a:r>
              <a:rPr lang="it-IT" b="1"/>
              <a:t> </a:t>
            </a:r>
            <a:r>
              <a:rPr lang="it-IT" b="1">
                <a:solidFill>
                  <a:srgbClr val="C00000"/>
                </a:solidFill>
              </a:rPr>
              <a:t>Pietra</a:t>
            </a:r>
            <a:r>
              <a:rPr lang="it-IT" b="1"/>
              <a:t>, monaco benedettino nato a Moneglia, in provincia di Genova, intorno al 1550</a:t>
            </a:r>
          </a:p>
        </p:txBody>
      </p:sp>
      <p:sp>
        <p:nvSpPr>
          <p:cNvPr id="2356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3563" name="Rettangolo 12"/>
          <p:cNvSpPr>
            <a:spLocks noChangeArrowheads="1"/>
          </p:cNvSpPr>
          <p:nvPr/>
        </p:nvSpPr>
        <p:spPr bwMode="auto">
          <a:xfrm>
            <a:off x="357188" y="1646238"/>
            <a:ext cx="5500687" cy="5078412"/>
          </a:xfrm>
          <a:prstGeom prst="rect">
            <a:avLst/>
          </a:prstGeom>
          <a:noFill/>
          <a:ln w="9525">
            <a:noFill/>
            <a:miter lim="800000"/>
            <a:headEnd/>
            <a:tailEnd/>
          </a:ln>
        </p:spPr>
        <p:txBody>
          <a:bodyPr>
            <a:spAutoFit/>
          </a:bodyPr>
          <a:lstStyle/>
          <a:p>
            <a:r>
              <a:rPr lang="it-IT" dirty="0"/>
              <a:t>Con essa:</a:t>
            </a:r>
          </a:p>
          <a:p>
            <a:pPr>
              <a:buFont typeface="Wingdings" pitchFamily="2" charset="2"/>
              <a:buChar char="v"/>
            </a:pPr>
            <a:r>
              <a:rPr lang="it-IT" dirty="0"/>
              <a:t> la ragioneria cominciò ad uscire dagli angusti “confini” dell’applicazione “tecnica” del metodo alle aziende commerciali per riferirsi alle </a:t>
            </a:r>
            <a:r>
              <a:rPr lang="it-IT" b="1" dirty="0">
                <a:solidFill>
                  <a:srgbClr val="C00000"/>
                </a:solidFill>
              </a:rPr>
              <a:t>aziende “di erogazione”</a:t>
            </a:r>
            <a:r>
              <a:rPr lang="it-IT" dirty="0"/>
              <a:t> ed in particolare ai conventi</a:t>
            </a:r>
          </a:p>
          <a:p>
            <a:pPr>
              <a:buFont typeface="Wingdings" pitchFamily="2" charset="2"/>
              <a:buChar char="v"/>
            </a:pPr>
            <a:r>
              <a:rPr lang="it-IT" dirty="0"/>
              <a:t> si introducono le </a:t>
            </a:r>
            <a:r>
              <a:rPr lang="it-IT" b="1" dirty="0">
                <a:solidFill>
                  <a:srgbClr val="C00000"/>
                </a:solidFill>
              </a:rPr>
              <a:t>scritture elementari</a:t>
            </a:r>
            <a:r>
              <a:rPr lang="it-IT" dirty="0"/>
              <a:t>, come il libro magazzino, il libro degli acquisti, il libro delle vendite, il libro delle scadenze, ecc.</a:t>
            </a:r>
            <a:endParaRPr lang="it-IT" i="1" dirty="0"/>
          </a:p>
          <a:p>
            <a:pPr>
              <a:buFont typeface="Wingdings" pitchFamily="2" charset="2"/>
              <a:buChar char="v"/>
            </a:pPr>
            <a:r>
              <a:rPr lang="it-IT" dirty="0"/>
              <a:t> si introduce il concetto delle </a:t>
            </a:r>
            <a:r>
              <a:rPr lang="it-IT" b="1" dirty="0">
                <a:solidFill>
                  <a:srgbClr val="C00000"/>
                </a:solidFill>
              </a:rPr>
              <a:t>scritture di assestamento</a:t>
            </a:r>
            <a:r>
              <a:rPr lang="it-IT" dirty="0"/>
              <a:t>, anche se esse risultano incomplete (è presente la valutazione delle rimanenze ma manca tutto il resto)</a:t>
            </a:r>
          </a:p>
          <a:p>
            <a:pPr>
              <a:buFont typeface="Wingdings" pitchFamily="2" charset="2"/>
              <a:buChar char="v"/>
            </a:pPr>
            <a:r>
              <a:rPr lang="it-IT" dirty="0"/>
              <a:t> si introduce una </a:t>
            </a:r>
            <a:r>
              <a:rPr lang="it-IT" b="1" dirty="0">
                <a:solidFill>
                  <a:srgbClr val="C00000"/>
                </a:solidFill>
              </a:rPr>
              <a:t>nuova concezione del bilancio </a:t>
            </a:r>
            <a:r>
              <a:rPr lang="it-IT" dirty="0"/>
              <a:t>che tende a distaccarsi da quella in voga all’epoca e che relegava lo scopo del documento di sintesi ad una mera verifica dei conteggi effettuati (c.d. “bilancio del libro”)</a:t>
            </a:r>
          </a:p>
          <a:p>
            <a:pPr>
              <a:buFont typeface="Wingdings" pitchFamily="2" charset="2"/>
              <a:buChar char="v"/>
            </a:pPr>
            <a:r>
              <a:rPr lang="it-IT" dirty="0"/>
              <a:t> si espone l’idea dei </a:t>
            </a:r>
            <a:r>
              <a:rPr lang="it-IT" b="1" dirty="0">
                <a:solidFill>
                  <a:srgbClr val="C00000"/>
                </a:solidFill>
              </a:rPr>
              <a:t>conti di previsione</a:t>
            </a:r>
          </a:p>
        </p:txBody>
      </p:sp>
      <p:pic>
        <p:nvPicPr>
          <p:cNvPr id="23564" name="Immagine 13" descr="C:\Users\Stefano\AppData\Local\Microsoft\Windows\Temporary Internet Files\Content.Word\fr pietra007.jpg"/>
          <p:cNvPicPr>
            <a:picLocks noChangeAspect="1" noChangeArrowheads="1"/>
          </p:cNvPicPr>
          <p:nvPr/>
        </p:nvPicPr>
        <p:blipFill>
          <a:blip r:embed="rId3" cstate="print"/>
          <a:srcRect/>
          <a:stretch>
            <a:fillRect/>
          </a:stretch>
        </p:blipFill>
        <p:spPr bwMode="auto">
          <a:xfrm>
            <a:off x="5857875" y="1709738"/>
            <a:ext cx="3009900" cy="3933825"/>
          </a:xfrm>
          <a:prstGeom prst="rect">
            <a:avLst/>
          </a:prstGeom>
          <a:noFill/>
          <a:ln w="9525">
            <a:solidFill>
              <a:schemeClr val="tx1"/>
            </a:solidFill>
            <a:miter lim="800000"/>
            <a:headEnd/>
            <a:tailEnd/>
          </a:ln>
        </p:spPr>
      </p:pic>
      <p:sp>
        <p:nvSpPr>
          <p:cNvPr id="23565"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23566"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
        <p:nvSpPr>
          <p:cNvPr id="23567" name="Rettangolo 15"/>
          <p:cNvSpPr>
            <a:spLocks noChangeArrowheads="1"/>
          </p:cNvSpPr>
          <p:nvPr/>
        </p:nvSpPr>
        <p:spPr bwMode="auto">
          <a:xfrm>
            <a:off x="6000750" y="5786438"/>
            <a:ext cx="2774950" cy="646112"/>
          </a:xfrm>
          <a:prstGeom prst="rect">
            <a:avLst/>
          </a:prstGeom>
          <a:noFill/>
          <a:ln w="9525">
            <a:noFill/>
            <a:miter lim="800000"/>
            <a:headEnd/>
            <a:tailEnd/>
          </a:ln>
        </p:spPr>
        <p:txBody>
          <a:bodyPr>
            <a:spAutoFit/>
          </a:bodyPr>
          <a:lstStyle/>
          <a:p>
            <a:pPr algn="ctr"/>
            <a:r>
              <a:rPr lang="it-IT" i="1">
                <a:latin typeface="Calibri" pitchFamily="34" charset="0"/>
              </a:rPr>
              <a:t>Angelo Pietra – Indrizzo degli economi (1586)</a:t>
            </a:r>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4579"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4580"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4581"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458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458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4584" name="Rettangolo 11"/>
          <p:cNvSpPr>
            <a:spLocks noChangeArrowheads="1"/>
          </p:cNvSpPr>
          <p:nvPr/>
        </p:nvSpPr>
        <p:spPr bwMode="auto">
          <a:xfrm>
            <a:off x="2214563" y="214313"/>
            <a:ext cx="5106987" cy="461962"/>
          </a:xfrm>
          <a:prstGeom prst="rect">
            <a:avLst/>
          </a:prstGeom>
          <a:noFill/>
          <a:ln w="9525">
            <a:noFill/>
            <a:miter lim="800000"/>
            <a:headEnd/>
            <a:tailEnd/>
          </a:ln>
        </p:spPr>
        <p:txBody>
          <a:bodyPr wrap="none">
            <a:spAutoFit/>
          </a:bodyPr>
          <a:lstStyle/>
          <a:p>
            <a:r>
              <a:rPr lang="it-IT" sz="2400" b="1">
                <a:solidFill>
                  <a:srgbClr val="0070C0"/>
                </a:solidFill>
              </a:rPr>
              <a:t>La ragioneria nell’età moderna (6)</a:t>
            </a:r>
            <a:endParaRPr lang="it-IT" sz="2400">
              <a:solidFill>
                <a:srgbClr val="0070C0"/>
              </a:solidFill>
            </a:endParaRPr>
          </a:p>
        </p:txBody>
      </p:sp>
      <p:sp>
        <p:nvSpPr>
          <p:cNvPr id="24585" name="Rettangolo 11"/>
          <p:cNvSpPr>
            <a:spLocks noChangeArrowheads="1"/>
          </p:cNvSpPr>
          <p:nvPr/>
        </p:nvSpPr>
        <p:spPr bwMode="auto">
          <a:xfrm>
            <a:off x="285750" y="714375"/>
            <a:ext cx="8643938" cy="923925"/>
          </a:xfrm>
          <a:prstGeom prst="rect">
            <a:avLst/>
          </a:prstGeom>
          <a:noFill/>
          <a:ln w="9525">
            <a:noFill/>
            <a:miter lim="800000"/>
            <a:headEnd/>
            <a:tailEnd/>
          </a:ln>
        </p:spPr>
        <p:txBody>
          <a:bodyPr>
            <a:spAutoFit/>
          </a:bodyPr>
          <a:lstStyle/>
          <a:p>
            <a:r>
              <a:rPr lang="it-IT" b="1"/>
              <a:t>L’opera più significativa del seicento è senza dubbio il </a:t>
            </a:r>
            <a:r>
              <a:rPr lang="it-IT" b="1" i="1">
                <a:solidFill>
                  <a:srgbClr val="C00000"/>
                </a:solidFill>
              </a:rPr>
              <a:t>Trattato del modo di tenere il libro doppio domestico col suo essemplare</a:t>
            </a:r>
            <a:r>
              <a:rPr lang="it-IT" b="1"/>
              <a:t> di </a:t>
            </a:r>
            <a:r>
              <a:rPr lang="it-IT" b="1">
                <a:solidFill>
                  <a:srgbClr val="C00000"/>
                </a:solidFill>
              </a:rPr>
              <a:t>Lodovico Flori</a:t>
            </a:r>
            <a:r>
              <a:rPr lang="it-IT" b="1"/>
              <a:t>, padre gesuita, nato ad Umbertide, in provincia di Perugia, nel 1579</a:t>
            </a:r>
          </a:p>
        </p:txBody>
      </p:sp>
      <p:sp>
        <p:nvSpPr>
          <p:cNvPr id="2458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4587" name="Rettangolo 12"/>
          <p:cNvSpPr>
            <a:spLocks noChangeArrowheads="1"/>
          </p:cNvSpPr>
          <p:nvPr/>
        </p:nvSpPr>
        <p:spPr bwMode="auto">
          <a:xfrm>
            <a:off x="179388" y="2571750"/>
            <a:ext cx="6357937" cy="4246563"/>
          </a:xfrm>
          <a:prstGeom prst="rect">
            <a:avLst/>
          </a:prstGeom>
          <a:noFill/>
          <a:ln w="9525">
            <a:noFill/>
            <a:miter lim="800000"/>
            <a:headEnd/>
            <a:tailEnd/>
          </a:ln>
        </p:spPr>
        <p:txBody>
          <a:bodyPr>
            <a:spAutoFit/>
          </a:bodyPr>
          <a:lstStyle/>
          <a:p>
            <a:r>
              <a:rPr lang="it-IT" dirty="0"/>
              <a:t>Con essa:</a:t>
            </a:r>
          </a:p>
          <a:p>
            <a:pPr>
              <a:buFont typeface="Wingdings" pitchFamily="2" charset="2"/>
              <a:buChar char="v"/>
            </a:pPr>
            <a:r>
              <a:rPr lang="it-IT" dirty="0" smtClean="0"/>
              <a:t> </a:t>
            </a:r>
            <a:r>
              <a:rPr lang="it-IT" b="1" dirty="0" smtClean="0">
                <a:solidFill>
                  <a:srgbClr val="C00000"/>
                </a:solidFill>
              </a:rPr>
              <a:t>si </a:t>
            </a:r>
            <a:r>
              <a:rPr lang="it-IT" b="1" dirty="0">
                <a:solidFill>
                  <a:srgbClr val="C00000"/>
                </a:solidFill>
              </a:rPr>
              <a:t>introducono gli articoli “composti”</a:t>
            </a:r>
            <a:r>
              <a:rPr lang="it-IT" dirty="0"/>
              <a:t>, ovvero riportanti in dare o in avere le </a:t>
            </a:r>
            <a:r>
              <a:rPr lang="it-IT" i="1" dirty="0"/>
              <a:t>partite collettive </a:t>
            </a:r>
            <a:r>
              <a:rPr lang="it-IT" dirty="0"/>
              <a:t>che corrispondono all’attuale “diversi” </a:t>
            </a:r>
          </a:p>
          <a:p>
            <a:pPr>
              <a:buFont typeface="Wingdings" pitchFamily="2" charset="2"/>
              <a:buChar char="v"/>
            </a:pPr>
            <a:r>
              <a:rPr lang="it-IT" dirty="0"/>
              <a:t> vengono inoltre </a:t>
            </a:r>
            <a:r>
              <a:rPr lang="it-IT" b="1" dirty="0">
                <a:solidFill>
                  <a:srgbClr val="C00000"/>
                </a:solidFill>
              </a:rPr>
              <a:t>arricchite le scritture di assestamento </a:t>
            </a:r>
            <a:r>
              <a:rPr lang="it-IT" dirty="0"/>
              <a:t>di fine periodo (in particolare con i “ratei” e i “risconti”, anche se l’autore non utilizza espressamente tali termini)</a:t>
            </a:r>
          </a:p>
          <a:p>
            <a:pPr>
              <a:buFont typeface="Wingdings" pitchFamily="2" charset="2"/>
              <a:buChar char="v"/>
            </a:pPr>
            <a:r>
              <a:rPr lang="it-IT" dirty="0"/>
              <a:t> viene suggerita la redazione di un </a:t>
            </a:r>
            <a:r>
              <a:rPr lang="it-IT" b="1" i="1" dirty="0">
                <a:solidFill>
                  <a:srgbClr val="C00000"/>
                </a:solidFill>
              </a:rPr>
              <a:t>bilancio di esercizio </a:t>
            </a:r>
            <a:r>
              <a:rPr lang="it-IT" b="1" dirty="0">
                <a:solidFill>
                  <a:srgbClr val="C00000"/>
                </a:solidFill>
              </a:rPr>
              <a:t>nel rispetto del principio di competenza economica</a:t>
            </a:r>
            <a:r>
              <a:rPr lang="it-IT" dirty="0"/>
              <a:t>, molto vicino a quello moderno e</a:t>
            </a:r>
            <a:r>
              <a:rPr lang="it-IT" i="1" dirty="0"/>
              <a:t> </a:t>
            </a:r>
            <a:r>
              <a:rPr lang="it-IT" dirty="0"/>
              <a:t>ben distinto dal </a:t>
            </a:r>
            <a:r>
              <a:rPr lang="it-IT" i="1" dirty="0"/>
              <a:t>bilancio del libro (bilancio di verificazione). </a:t>
            </a:r>
            <a:r>
              <a:rPr lang="it-IT" dirty="0"/>
              <a:t>il </a:t>
            </a:r>
            <a:r>
              <a:rPr lang="it-IT" dirty="0" err="1"/>
              <a:t>Flori</a:t>
            </a:r>
            <a:r>
              <a:rPr lang="it-IT" dirty="0"/>
              <a:t> è riuscito a sistematizzare chiaramente tale delicata questione che il Pietra aveva appena abbozzato</a:t>
            </a:r>
          </a:p>
          <a:p>
            <a:pPr>
              <a:buFont typeface="Wingdings" pitchFamily="2" charset="2"/>
              <a:buChar char="v"/>
            </a:pPr>
            <a:r>
              <a:rPr lang="it-IT" dirty="0"/>
              <a:t> si introducono i concetti di </a:t>
            </a:r>
            <a:r>
              <a:rPr lang="it-IT" b="1" dirty="0">
                <a:solidFill>
                  <a:srgbClr val="C00000"/>
                </a:solidFill>
              </a:rPr>
              <a:t>sopravvenienza</a:t>
            </a:r>
            <a:r>
              <a:rPr lang="it-IT" b="1" dirty="0">
                <a:solidFill>
                  <a:srgbClr val="FF0000"/>
                </a:solidFill>
              </a:rPr>
              <a:t> </a:t>
            </a:r>
            <a:r>
              <a:rPr lang="it-IT" dirty="0"/>
              <a:t>e di </a:t>
            </a:r>
            <a:r>
              <a:rPr lang="it-IT" b="1" dirty="0">
                <a:solidFill>
                  <a:srgbClr val="C00000"/>
                </a:solidFill>
              </a:rPr>
              <a:t>insussistenza</a:t>
            </a:r>
          </a:p>
        </p:txBody>
      </p:sp>
      <p:sp>
        <p:nvSpPr>
          <p:cNvPr id="24588" name="Rettangolo 14"/>
          <p:cNvSpPr>
            <a:spLocks noChangeArrowheads="1"/>
          </p:cNvSpPr>
          <p:nvPr/>
        </p:nvSpPr>
        <p:spPr bwMode="auto">
          <a:xfrm>
            <a:off x="857250" y="1684338"/>
            <a:ext cx="4929188" cy="923925"/>
          </a:xfrm>
          <a:prstGeom prst="rect">
            <a:avLst/>
          </a:prstGeom>
          <a:noFill/>
          <a:ln w="9525">
            <a:noFill/>
            <a:miter lim="800000"/>
            <a:headEnd/>
            <a:tailEnd/>
          </a:ln>
        </p:spPr>
        <p:txBody>
          <a:bodyPr>
            <a:spAutoFit/>
          </a:bodyPr>
          <a:lstStyle/>
          <a:p>
            <a:r>
              <a:rPr lang="it-IT" i="1"/>
              <a:t>pur ispirandosi ampiamente al precedente lavoro del Pietra, propone importanti miglioramenti ed innovazioni</a:t>
            </a:r>
          </a:p>
        </p:txBody>
      </p:sp>
      <p:pic>
        <p:nvPicPr>
          <p:cNvPr id="24589" name="Immagine 15" descr="C:\Users\Stefano\Documents\libri\STORIA DELLA RAGIONERIA\NUOVO FILE CON FRONTESPIZI\fr flori008.jpg"/>
          <p:cNvPicPr>
            <a:picLocks noChangeAspect="1" noChangeArrowheads="1"/>
          </p:cNvPicPr>
          <p:nvPr/>
        </p:nvPicPr>
        <p:blipFill>
          <a:blip r:embed="rId3" cstate="print"/>
          <a:srcRect/>
          <a:stretch>
            <a:fillRect/>
          </a:stretch>
        </p:blipFill>
        <p:spPr bwMode="auto">
          <a:xfrm>
            <a:off x="6572250" y="1643063"/>
            <a:ext cx="2357438" cy="3729037"/>
          </a:xfrm>
          <a:prstGeom prst="rect">
            <a:avLst/>
          </a:prstGeom>
          <a:noFill/>
          <a:ln w="9525">
            <a:solidFill>
              <a:schemeClr val="tx1"/>
            </a:solidFill>
            <a:miter lim="800000"/>
            <a:headEnd/>
            <a:tailEnd/>
          </a:ln>
        </p:spPr>
      </p:pic>
      <p:sp>
        <p:nvSpPr>
          <p:cNvPr id="24590"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24591"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
        <p:nvSpPr>
          <p:cNvPr id="24592" name="Rettangolo 16"/>
          <p:cNvSpPr>
            <a:spLocks noChangeArrowheads="1"/>
          </p:cNvSpPr>
          <p:nvPr/>
        </p:nvSpPr>
        <p:spPr bwMode="auto">
          <a:xfrm>
            <a:off x="6000750" y="5443538"/>
            <a:ext cx="3143250" cy="1200150"/>
          </a:xfrm>
          <a:prstGeom prst="rect">
            <a:avLst/>
          </a:prstGeom>
          <a:noFill/>
          <a:ln w="9525">
            <a:noFill/>
            <a:miter lim="800000"/>
            <a:headEnd/>
            <a:tailEnd/>
          </a:ln>
        </p:spPr>
        <p:txBody>
          <a:bodyPr>
            <a:spAutoFit/>
          </a:bodyPr>
          <a:lstStyle/>
          <a:p>
            <a:pPr algn="ctr"/>
            <a:r>
              <a:rPr lang="it-IT" i="1">
                <a:latin typeface="Calibri" pitchFamily="34" charset="0"/>
              </a:rPr>
              <a:t>Lodovico Flori – Trattato del modo di  tenere il libro doppio domestico col suo essemplare (1636)</a:t>
            </a:r>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5603"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560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5605"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560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560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5608" name="Rettangolo 11"/>
          <p:cNvSpPr>
            <a:spLocks noChangeArrowheads="1"/>
          </p:cNvSpPr>
          <p:nvPr/>
        </p:nvSpPr>
        <p:spPr bwMode="auto">
          <a:xfrm>
            <a:off x="2000250" y="214313"/>
            <a:ext cx="5106988" cy="461962"/>
          </a:xfrm>
          <a:prstGeom prst="rect">
            <a:avLst/>
          </a:prstGeom>
          <a:noFill/>
          <a:ln w="9525">
            <a:noFill/>
            <a:miter lim="800000"/>
            <a:headEnd/>
            <a:tailEnd/>
          </a:ln>
        </p:spPr>
        <p:txBody>
          <a:bodyPr wrap="none">
            <a:spAutoFit/>
          </a:bodyPr>
          <a:lstStyle/>
          <a:p>
            <a:r>
              <a:rPr lang="it-IT" sz="2400" b="1">
                <a:solidFill>
                  <a:srgbClr val="0070C0"/>
                </a:solidFill>
              </a:rPr>
              <a:t>La ragioneria nell’età moderna (7)</a:t>
            </a:r>
            <a:endParaRPr lang="it-IT" sz="2400">
              <a:solidFill>
                <a:srgbClr val="0070C0"/>
              </a:solidFill>
            </a:endParaRPr>
          </a:p>
        </p:txBody>
      </p:sp>
      <p:sp>
        <p:nvSpPr>
          <p:cNvPr id="25609" name="Rettangolo 11"/>
          <p:cNvSpPr>
            <a:spLocks noChangeArrowheads="1"/>
          </p:cNvSpPr>
          <p:nvPr/>
        </p:nvSpPr>
        <p:spPr bwMode="auto">
          <a:xfrm>
            <a:off x="500063" y="719138"/>
            <a:ext cx="8286750" cy="923925"/>
          </a:xfrm>
          <a:prstGeom prst="rect">
            <a:avLst/>
          </a:prstGeom>
          <a:noFill/>
          <a:ln w="9525">
            <a:noFill/>
            <a:miter lim="800000"/>
            <a:headEnd/>
            <a:tailEnd/>
          </a:ln>
        </p:spPr>
        <p:txBody>
          <a:bodyPr>
            <a:spAutoFit/>
          </a:bodyPr>
          <a:lstStyle/>
          <a:p>
            <a:r>
              <a:rPr lang="it-IT" b="1"/>
              <a:t>L’ultima opera di un qualche rilievo in termini di originalità è </a:t>
            </a:r>
            <a:r>
              <a:rPr lang="it-IT" b="1" i="1">
                <a:solidFill>
                  <a:srgbClr val="C00000"/>
                </a:solidFill>
              </a:rPr>
              <a:t>La scrittura conteggiante di possessioni</a:t>
            </a:r>
            <a:r>
              <a:rPr lang="it-IT" b="1" i="1"/>
              <a:t> </a:t>
            </a:r>
            <a:r>
              <a:rPr lang="it-IT" b="1"/>
              <a:t>di </a:t>
            </a:r>
            <a:r>
              <a:rPr lang="it-IT" b="1">
                <a:solidFill>
                  <a:srgbClr val="C00000"/>
                </a:solidFill>
              </a:rPr>
              <a:t>Bastiano Venturi </a:t>
            </a:r>
            <a:r>
              <a:rPr lang="it-IT" b="1"/>
              <a:t>(1655), con la quale si chiude il periodo più florido della ragioneria rinascimentale italiana</a:t>
            </a:r>
          </a:p>
        </p:txBody>
      </p:sp>
      <p:sp>
        <p:nvSpPr>
          <p:cNvPr id="2561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5611" name="Rettangolo 12"/>
          <p:cNvSpPr>
            <a:spLocks noChangeArrowheads="1"/>
          </p:cNvSpPr>
          <p:nvPr/>
        </p:nvSpPr>
        <p:spPr bwMode="auto">
          <a:xfrm>
            <a:off x="428625" y="1857375"/>
            <a:ext cx="4857750" cy="4524375"/>
          </a:xfrm>
          <a:prstGeom prst="rect">
            <a:avLst/>
          </a:prstGeom>
          <a:noFill/>
          <a:ln w="9525">
            <a:noFill/>
            <a:miter lim="800000"/>
            <a:headEnd/>
            <a:tailEnd/>
          </a:ln>
        </p:spPr>
        <p:txBody>
          <a:bodyPr>
            <a:spAutoFit/>
          </a:bodyPr>
          <a:lstStyle/>
          <a:p>
            <a:r>
              <a:rPr lang="it-IT"/>
              <a:t>Dal XVII fino al XIX secolo la ragioneria italiana ha infatti vissuto un periodo di decadenza e di asservimento agli studiosi stranieri. </a:t>
            </a:r>
            <a:r>
              <a:rPr lang="it-IT" b="1">
                <a:solidFill>
                  <a:srgbClr val="C00000"/>
                </a:solidFill>
              </a:rPr>
              <a:t>Fino ad allora tutti gli autori avevano aggiunto un tassello più o meno grande allo sviluppo della ragioneria</a:t>
            </a:r>
            <a:r>
              <a:rPr lang="it-IT"/>
              <a:t>. Dopo il Venturi, per due secoli, si ritornerà alla pura e semplice illustrazione degli istituti contabili che andrà addirittura impoverendosi</a:t>
            </a:r>
          </a:p>
          <a:p>
            <a:endParaRPr lang="it-IT"/>
          </a:p>
          <a:p>
            <a:r>
              <a:rPr lang="it-IT"/>
              <a:t>Giannessi definisce questo periodo come </a:t>
            </a:r>
            <a:r>
              <a:rPr lang="it-IT" b="1" i="1">
                <a:solidFill>
                  <a:srgbClr val="C00000"/>
                </a:solidFill>
              </a:rPr>
              <a:t>periodo contabilista</a:t>
            </a:r>
            <a:r>
              <a:rPr lang="it-IT" i="1"/>
              <a:t>, </a:t>
            </a:r>
            <a:r>
              <a:rPr lang="it-IT"/>
              <a:t>perché gli studiosi concentrarono la propria attenzione sulla perfettibilità del metodo ed aprirono la strada alla ricerca di metodologie di registrazione sempre più astruse e complicate</a:t>
            </a:r>
          </a:p>
        </p:txBody>
      </p:sp>
      <p:sp>
        <p:nvSpPr>
          <p:cNvPr id="25612"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25613"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pic>
        <p:nvPicPr>
          <p:cNvPr id="25614" name="Picture 12"/>
          <p:cNvPicPr>
            <a:picLocks noChangeAspect="1" noChangeArrowheads="1"/>
          </p:cNvPicPr>
          <p:nvPr/>
        </p:nvPicPr>
        <p:blipFill>
          <a:blip r:embed="rId3" cstate="print"/>
          <a:srcRect/>
          <a:stretch>
            <a:fillRect/>
          </a:stretch>
        </p:blipFill>
        <p:spPr bwMode="auto">
          <a:xfrm>
            <a:off x="5715000" y="1700213"/>
            <a:ext cx="2773363" cy="4144962"/>
          </a:xfrm>
          <a:prstGeom prst="rect">
            <a:avLst/>
          </a:prstGeom>
          <a:noFill/>
          <a:ln w="9525">
            <a:solidFill>
              <a:schemeClr val="tx1"/>
            </a:solidFill>
            <a:miter lim="800000"/>
            <a:headEnd/>
            <a:tailEnd/>
          </a:ln>
        </p:spPr>
      </p:pic>
      <p:sp>
        <p:nvSpPr>
          <p:cNvPr id="25615" name="Rettangolo 16"/>
          <p:cNvSpPr>
            <a:spLocks noChangeArrowheads="1"/>
          </p:cNvSpPr>
          <p:nvPr/>
        </p:nvSpPr>
        <p:spPr bwMode="auto">
          <a:xfrm>
            <a:off x="5572125" y="5862638"/>
            <a:ext cx="3143250" cy="923925"/>
          </a:xfrm>
          <a:prstGeom prst="rect">
            <a:avLst/>
          </a:prstGeom>
          <a:noFill/>
          <a:ln w="9525">
            <a:noFill/>
            <a:miter lim="800000"/>
            <a:headEnd/>
            <a:tailEnd/>
          </a:ln>
        </p:spPr>
        <p:txBody>
          <a:bodyPr>
            <a:spAutoFit/>
          </a:bodyPr>
          <a:lstStyle/>
          <a:p>
            <a:pPr algn="ctr"/>
            <a:r>
              <a:rPr lang="it-IT" i="1">
                <a:latin typeface="Calibri" pitchFamily="34" charset="0"/>
              </a:rPr>
              <a:t>Bastiano Venturi – Della scrittura conteggiante di possessioni (1655)</a:t>
            </a:r>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6627"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662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6629"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663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663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6632" name="Rettangolo 11"/>
          <p:cNvSpPr>
            <a:spLocks noChangeArrowheads="1"/>
          </p:cNvSpPr>
          <p:nvPr/>
        </p:nvSpPr>
        <p:spPr bwMode="auto">
          <a:xfrm>
            <a:off x="2000250" y="214313"/>
            <a:ext cx="5106988" cy="461962"/>
          </a:xfrm>
          <a:prstGeom prst="rect">
            <a:avLst/>
          </a:prstGeom>
          <a:noFill/>
          <a:ln w="9525">
            <a:noFill/>
            <a:miter lim="800000"/>
            <a:headEnd/>
            <a:tailEnd/>
          </a:ln>
        </p:spPr>
        <p:txBody>
          <a:bodyPr wrap="none">
            <a:spAutoFit/>
          </a:bodyPr>
          <a:lstStyle/>
          <a:p>
            <a:r>
              <a:rPr lang="it-IT" sz="2400" b="1">
                <a:solidFill>
                  <a:srgbClr val="0070C0"/>
                </a:solidFill>
              </a:rPr>
              <a:t>La ragioneria nell’età moderna (8)</a:t>
            </a:r>
            <a:endParaRPr lang="it-IT" sz="2400">
              <a:solidFill>
                <a:srgbClr val="0070C0"/>
              </a:solidFill>
            </a:endParaRPr>
          </a:p>
        </p:txBody>
      </p:sp>
      <p:sp>
        <p:nvSpPr>
          <p:cNvPr id="2663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graphicFrame>
        <p:nvGraphicFramePr>
          <p:cNvPr id="14" name="Tabella 13"/>
          <p:cNvGraphicFramePr>
            <a:graphicFrameLocks noGrp="1"/>
          </p:cNvGraphicFramePr>
          <p:nvPr/>
        </p:nvGraphicFramePr>
        <p:xfrm>
          <a:off x="214313" y="857250"/>
          <a:ext cx="8715436" cy="5760720"/>
        </p:xfrm>
        <a:graphic>
          <a:graphicData uri="http://schemas.openxmlformats.org/drawingml/2006/table">
            <a:tbl>
              <a:tblPr/>
              <a:tblGrid>
                <a:gridCol w="1169611">
                  <a:extLst>
                    <a:ext uri="{9D8B030D-6E8A-4147-A177-3AD203B41FA5}">
                      <a16:colId xmlns:a16="http://schemas.microsoft.com/office/drawing/2014/main" val="20000"/>
                    </a:ext>
                  </a:extLst>
                </a:gridCol>
                <a:gridCol w="4430927">
                  <a:extLst>
                    <a:ext uri="{9D8B030D-6E8A-4147-A177-3AD203B41FA5}">
                      <a16:colId xmlns:a16="http://schemas.microsoft.com/office/drawing/2014/main" val="20001"/>
                    </a:ext>
                  </a:extLst>
                </a:gridCol>
                <a:gridCol w="1277683">
                  <a:extLst>
                    <a:ext uri="{9D8B030D-6E8A-4147-A177-3AD203B41FA5}">
                      <a16:colId xmlns:a16="http://schemas.microsoft.com/office/drawing/2014/main" val="20002"/>
                    </a:ext>
                  </a:extLst>
                </a:gridCol>
                <a:gridCol w="1004018">
                  <a:extLst>
                    <a:ext uri="{9D8B030D-6E8A-4147-A177-3AD203B41FA5}">
                      <a16:colId xmlns:a16="http://schemas.microsoft.com/office/drawing/2014/main" val="20003"/>
                    </a:ext>
                  </a:extLst>
                </a:gridCol>
                <a:gridCol w="833197">
                  <a:extLst>
                    <a:ext uri="{9D8B030D-6E8A-4147-A177-3AD203B41FA5}">
                      <a16:colId xmlns:a16="http://schemas.microsoft.com/office/drawing/2014/main" val="20004"/>
                    </a:ext>
                  </a:extLst>
                </a:gridCol>
              </a:tblGrid>
              <a:tr h="306938">
                <a:tc gridSpan="5">
                  <a:txBody>
                    <a:bodyPr/>
                    <a:lstStyle/>
                    <a:p>
                      <a:pPr marL="179705" algn="ctr">
                        <a:lnSpc>
                          <a:spcPct val="100000"/>
                        </a:lnSpc>
                        <a:spcAft>
                          <a:spcPts val="0"/>
                        </a:spcAft>
                      </a:pPr>
                      <a:r>
                        <a:rPr lang="it-IT" sz="2400" b="1" i="1" dirty="0">
                          <a:latin typeface="Times New Roman"/>
                          <a:ea typeface="Times New Roman"/>
                        </a:rPr>
                        <a:t>Principali autori del settecento</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72046">
                <a:tc>
                  <a:txBody>
                    <a:bodyPr/>
                    <a:lstStyle/>
                    <a:p>
                      <a:pPr marL="179705" algn="ctr">
                        <a:lnSpc>
                          <a:spcPct val="100000"/>
                        </a:lnSpc>
                        <a:spcAft>
                          <a:spcPts val="0"/>
                        </a:spcAft>
                      </a:pPr>
                      <a:r>
                        <a:rPr lang="it-IT" sz="1600" b="1" dirty="0">
                          <a:latin typeface="Times New Roman"/>
                          <a:ea typeface="Times New Roman"/>
                        </a:rPr>
                        <a:t>Autore</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600" b="1" dirty="0">
                          <a:latin typeface="Times New Roman"/>
                          <a:ea typeface="Times New Roman"/>
                        </a:rPr>
                        <a:t>Titolo</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600" b="1">
                          <a:latin typeface="Times New Roman"/>
                          <a:ea typeface="Times New Roman"/>
                        </a:rPr>
                        <a:t>Casa</a:t>
                      </a:r>
                      <a:endParaRPr lang="it-IT" sz="1800">
                        <a:latin typeface="Times New Roman"/>
                        <a:ea typeface="Times New Roman"/>
                      </a:endParaRPr>
                    </a:p>
                    <a:p>
                      <a:pPr marL="179705" algn="ctr">
                        <a:lnSpc>
                          <a:spcPct val="100000"/>
                        </a:lnSpc>
                        <a:spcAft>
                          <a:spcPts val="0"/>
                        </a:spcAft>
                      </a:pPr>
                      <a:r>
                        <a:rPr lang="it-IT" sz="1600" b="1">
                          <a:latin typeface="Times New Roman"/>
                          <a:ea typeface="Times New Roman"/>
                        </a:rPr>
                        <a:t>Editrice</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600" b="1">
                          <a:latin typeface="Times New Roman"/>
                          <a:ea typeface="Times New Roman"/>
                        </a:rPr>
                        <a:t>Città di edizione</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600" b="1">
                          <a:latin typeface="Times New Roman"/>
                          <a:ea typeface="Times New Roman"/>
                        </a:rPr>
                        <a:t>Anno</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1"/>
                  </a:ext>
                </a:extLst>
              </a:tr>
              <a:tr h="575320">
                <a:tc>
                  <a:txBody>
                    <a:bodyPr/>
                    <a:lstStyle/>
                    <a:p>
                      <a:pPr marL="179705" algn="ctr">
                        <a:lnSpc>
                          <a:spcPct val="100000"/>
                        </a:lnSpc>
                        <a:spcAft>
                          <a:spcPts val="0"/>
                        </a:spcAft>
                      </a:pPr>
                      <a:r>
                        <a:rPr lang="it-IT" sz="1400" dirty="0" err="1">
                          <a:latin typeface="Times New Roman"/>
                          <a:ea typeface="Times New Roman"/>
                        </a:rPr>
                        <a:t>Vergani</a:t>
                      </a:r>
                      <a:r>
                        <a:rPr lang="it-IT" sz="1400" dirty="0">
                          <a:latin typeface="Times New Roman"/>
                          <a:ea typeface="Times New Roman"/>
                        </a:rPr>
                        <a:t> </a:t>
                      </a:r>
                      <a:endParaRPr lang="it-IT" sz="1800" dirty="0">
                        <a:latin typeface="Times New Roman"/>
                        <a:ea typeface="Times New Roman"/>
                      </a:endParaRPr>
                    </a:p>
                    <a:p>
                      <a:pPr marL="179705" algn="ctr">
                        <a:lnSpc>
                          <a:spcPct val="100000"/>
                        </a:lnSpc>
                        <a:spcAft>
                          <a:spcPts val="0"/>
                        </a:spcAft>
                      </a:pPr>
                      <a:r>
                        <a:rPr lang="it-IT" sz="1400" dirty="0">
                          <a:latin typeface="Times New Roman"/>
                          <a:ea typeface="Times New Roman"/>
                        </a:rPr>
                        <a:t>Carlo </a:t>
                      </a:r>
                      <a:endParaRPr lang="it-IT" sz="1800" dirty="0">
                        <a:latin typeface="Times New Roman"/>
                        <a:ea typeface="Times New Roman"/>
                      </a:endParaRPr>
                    </a:p>
                    <a:p>
                      <a:pPr marL="179705" algn="ctr">
                        <a:lnSpc>
                          <a:spcPct val="100000"/>
                        </a:lnSpc>
                        <a:spcAft>
                          <a:spcPts val="0"/>
                        </a:spcAft>
                      </a:pPr>
                      <a:r>
                        <a:rPr lang="it-IT" sz="1400" dirty="0">
                          <a:latin typeface="Times New Roman"/>
                          <a:ea typeface="Times New Roman"/>
                        </a:rPr>
                        <a:t>Giuseppe</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i="1" dirty="0" err="1">
                          <a:latin typeface="Times New Roman"/>
                          <a:ea typeface="Times New Roman"/>
                        </a:rPr>
                        <a:t>Instruzione</a:t>
                      </a:r>
                      <a:r>
                        <a:rPr lang="it-IT" sz="1400" i="1" dirty="0">
                          <a:latin typeface="Times New Roman"/>
                          <a:ea typeface="Times New Roman"/>
                        </a:rPr>
                        <a:t> della scrittura doppia economica</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latin typeface="Times New Roman"/>
                          <a:ea typeface="Times New Roman"/>
                        </a:rPr>
                        <a:t>Stamperia di Pietro Antonio Frigerio</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latin typeface="Times New Roman"/>
                          <a:ea typeface="Times New Roman"/>
                        </a:rPr>
                        <a:t>Milano</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latin typeface="Times New Roman"/>
                          <a:ea typeface="Times New Roman"/>
                        </a:rPr>
                        <a:t>1738</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2"/>
                  </a:ext>
                </a:extLst>
              </a:tr>
              <a:tr h="558068">
                <a:tc>
                  <a:txBody>
                    <a:bodyPr/>
                    <a:lstStyle/>
                    <a:p>
                      <a:pPr marL="179705" algn="ctr">
                        <a:lnSpc>
                          <a:spcPct val="100000"/>
                        </a:lnSpc>
                        <a:spcAft>
                          <a:spcPts val="0"/>
                        </a:spcAft>
                      </a:pPr>
                      <a:r>
                        <a:rPr lang="it-IT" sz="1400">
                          <a:latin typeface="Times New Roman"/>
                          <a:ea typeface="Times New Roman"/>
                        </a:rPr>
                        <a:t>Vergani </a:t>
                      </a:r>
                      <a:endParaRPr lang="it-IT" sz="1800">
                        <a:latin typeface="Times New Roman"/>
                        <a:ea typeface="Times New Roman"/>
                      </a:endParaRPr>
                    </a:p>
                    <a:p>
                      <a:pPr marL="179705" algn="ctr">
                        <a:lnSpc>
                          <a:spcPct val="100000"/>
                        </a:lnSpc>
                        <a:spcAft>
                          <a:spcPts val="0"/>
                        </a:spcAft>
                      </a:pPr>
                      <a:r>
                        <a:rPr lang="it-IT" sz="1400">
                          <a:latin typeface="Times New Roman"/>
                          <a:ea typeface="Times New Roman"/>
                        </a:rPr>
                        <a:t>Carlo </a:t>
                      </a:r>
                      <a:endParaRPr lang="it-IT" sz="1800">
                        <a:latin typeface="Times New Roman"/>
                        <a:ea typeface="Times New Roman"/>
                      </a:endParaRPr>
                    </a:p>
                    <a:p>
                      <a:pPr marL="179705" algn="ctr">
                        <a:lnSpc>
                          <a:spcPct val="100000"/>
                        </a:lnSpc>
                        <a:spcAft>
                          <a:spcPts val="0"/>
                        </a:spcAft>
                      </a:pPr>
                      <a:r>
                        <a:rPr lang="it-IT" sz="1400">
                          <a:latin typeface="Times New Roman"/>
                          <a:ea typeface="Times New Roman"/>
                        </a:rPr>
                        <a:t>Giuseppe</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i="1" dirty="0">
                          <a:latin typeface="Times New Roman"/>
                          <a:ea typeface="Times New Roman"/>
                        </a:rPr>
                        <a:t>Esemplare per la pratica della scrittura doppia </a:t>
                      </a:r>
                      <a:endParaRPr lang="it-IT" sz="1800" dirty="0">
                        <a:latin typeface="Times New Roman"/>
                        <a:ea typeface="Times New Roman"/>
                      </a:endParaRPr>
                    </a:p>
                    <a:p>
                      <a:pPr marL="179705" algn="ctr">
                        <a:lnSpc>
                          <a:spcPct val="100000"/>
                        </a:lnSpc>
                        <a:spcAft>
                          <a:spcPts val="0"/>
                        </a:spcAft>
                      </a:pPr>
                      <a:r>
                        <a:rPr lang="it-IT" sz="1400" i="1" dirty="0">
                          <a:latin typeface="Times New Roman"/>
                          <a:ea typeface="Times New Roman"/>
                        </a:rPr>
                        <a:t>economica</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latin typeface="Times New Roman"/>
                          <a:ea typeface="Times New Roman"/>
                        </a:rPr>
                        <a:t>C. Giuseppe Quinto Editore</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latin typeface="Times New Roman"/>
                          <a:ea typeface="Times New Roman"/>
                        </a:rPr>
                        <a:t>Milano</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latin typeface="Times New Roman"/>
                          <a:ea typeface="Times New Roman"/>
                        </a:rPr>
                        <a:t>1741</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3"/>
                  </a:ext>
                </a:extLst>
              </a:tr>
              <a:tr h="744093">
                <a:tc>
                  <a:txBody>
                    <a:bodyPr/>
                    <a:lstStyle/>
                    <a:p>
                      <a:pPr marL="179705" algn="ctr">
                        <a:lnSpc>
                          <a:spcPct val="100000"/>
                        </a:lnSpc>
                        <a:spcAft>
                          <a:spcPts val="0"/>
                        </a:spcAft>
                      </a:pPr>
                      <a:r>
                        <a:rPr lang="it-IT" sz="1400">
                          <a:solidFill>
                            <a:srgbClr val="000000"/>
                          </a:solidFill>
                          <a:latin typeface="Times New Roman"/>
                          <a:ea typeface="Times New Roman"/>
                        </a:rPr>
                        <a:t>Breglia </a:t>
                      </a:r>
                      <a:endParaRPr lang="it-IT" sz="1800">
                        <a:latin typeface="Times New Roman"/>
                        <a:ea typeface="Times New Roman"/>
                      </a:endParaRPr>
                    </a:p>
                    <a:p>
                      <a:pPr marL="179705" algn="ctr">
                        <a:lnSpc>
                          <a:spcPct val="100000"/>
                        </a:lnSpc>
                        <a:spcAft>
                          <a:spcPts val="0"/>
                        </a:spcAft>
                      </a:pPr>
                      <a:r>
                        <a:rPr lang="it-IT" sz="1400">
                          <a:solidFill>
                            <a:srgbClr val="000000"/>
                          </a:solidFill>
                          <a:latin typeface="Times New Roman"/>
                          <a:ea typeface="Times New Roman"/>
                        </a:rPr>
                        <a:t>Tommaso </a:t>
                      </a:r>
                      <a:endParaRPr lang="it-IT" sz="1800">
                        <a:latin typeface="Times New Roman"/>
                        <a:ea typeface="Times New Roman"/>
                      </a:endParaRPr>
                    </a:p>
                    <a:p>
                      <a:pPr marL="179705" algn="ctr">
                        <a:lnSpc>
                          <a:spcPct val="100000"/>
                        </a:lnSpc>
                        <a:spcAft>
                          <a:spcPts val="0"/>
                        </a:spcAft>
                      </a:pPr>
                      <a:r>
                        <a:rPr lang="it-IT" sz="1400">
                          <a:solidFill>
                            <a:srgbClr val="000000"/>
                          </a:solidFill>
                          <a:latin typeface="Times New Roman"/>
                          <a:ea typeface="Times New Roman"/>
                        </a:rPr>
                        <a:t>Domenico</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i="1" dirty="0">
                          <a:solidFill>
                            <a:srgbClr val="000000"/>
                          </a:solidFill>
                          <a:latin typeface="Times New Roman"/>
                          <a:ea typeface="Times New Roman"/>
                        </a:rPr>
                        <a:t>L’idea dello scritturale ovvero trattato della scrittura doppia baronale con </a:t>
                      </a:r>
                      <a:r>
                        <a:rPr lang="it-IT" sz="1400" i="1" dirty="0" err="1">
                          <a:solidFill>
                            <a:srgbClr val="000000"/>
                          </a:solidFill>
                          <a:latin typeface="Times New Roman"/>
                          <a:ea typeface="Times New Roman"/>
                        </a:rPr>
                        <a:t>brieve</a:t>
                      </a:r>
                      <a:r>
                        <a:rPr lang="it-IT" sz="1400" i="1" dirty="0">
                          <a:solidFill>
                            <a:srgbClr val="000000"/>
                          </a:solidFill>
                          <a:latin typeface="Times New Roman"/>
                          <a:ea typeface="Times New Roman"/>
                        </a:rPr>
                        <a:t> modo di formare facilmente, piantare e regolare qualunque sorta di </a:t>
                      </a:r>
                      <a:endParaRPr lang="it-IT" sz="1800" dirty="0">
                        <a:latin typeface="Times New Roman"/>
                        <a:ea typeface="Times New Roman"/>
                      </a:endParaRPr>
                    </a:p>
                    <a:p>
                      <a:pPr marL="179705" algn="ctr">
                        <a:lnSpc>
                          <a:spcPct val="100000"/>
                        </a:lnSpc>
                        <a:spcAft>
                          <a:spcPts val="0"/>
                        </a:spcAft>
                      </a:pPr>
                      <a:r>
                        <a:rPr lang="it-IT" sz="1400" i="1" dirty="0">
                          <a:solidFill>
                            <a:srgbClr val="000000"/>
                          </a:solidFill>
                          <a:latin typeface="Times New Roman"/>
                          <a:ea typeface="Times New Roman"/>
                        </a:rPr>
                        <a:t>scrittura a stile doppio</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dirty="0">
                          <a:solidFill>
                            <a:srgbClr val="000000"/>
                          </a:solidFill>
                          <a:latin typeface="Times New Roman"/>
                          <a:ea typeface="Times New Roman"/>
                        </a:rPr>
                        <a:t>Stamperia </a:t>
                      </a:r>
                      <a:endParaRPr lang="it-IT" sz="1800" dirty="0">
                        <a:latin typeface="Times New Roman"/>
                        <a:ea typeface="Times New Roman"/>
                      </a:endParaRPr>
                    </a:p>
                    <a:p>
                      <a:pPr marL="179705" algn="ctr">
                        <a:lnSpc>
                          <a:spcPct val="100000"/>
                        </a:lnSpc>
                        <a:spcAft>
                          <a:spcPts val="0"/>
                        </a:spcAft>
                      </a:pPr>
                      <a:r>
                        <a:rPr lang="it-IT" sz="1400" dirty="0" err="1">
                          <a:solidFill>
                            <a:srgbClr val="000000"/>
                          </a:solidFill>
                          <a:latin typeface="Times New Roman"/>
                          <a:ea typeface="Times New Roman"/>
                        </a:rPr>
                        <a:t>Muziana</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solidFill>
                            <a:srgbClr val="000000"/>
                          </a:solidFill>
                          <a:latin typeface="Times New Roman"/>
                          <a:ea typeface="Times New Roman"/>
                        </a:rPr>
                        <a:t>Napoli</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solidFill>
                            <a:srgbClr val="000000"/>
                          </a:solidFill>
                          <a:latin typeface="Times New Roman"/>
                          <a:ea typeface="Times New Roman"/>
                        </a:rPr>
                        <a:t>1751</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4"/>
                  </a:ext>
                </a:extLst>
              </a:tr>
              <a:tr h="744093">
                <a:tc>
                  <a:txBody>
                    <a:bodyPr/>
                    <a:lstStyle/>
                    <a:p>
                      <a:pPr marL="179705" algn="ctr">
                        <a:lnSpc>
                          <a:spcPct val="100000"/>
                        </a:lnSpc>
                        <a:spcAft>
                          <a:spcPts val="0"/>
                        </a:spcAft>
                      </a:pPr>
                      <a:r>
                        <a:rPr lang="it-IT" sz="1400">
                          <a:latin typeface="Times New Roman"/>
                          <a:ea typeface="Times New Roman"/>
                        </a:rPr>
                        <a:t>Scali </a:t>
                      </a:r>
                      <a:endParaRPr lang="it-IT" sz="1800">
                        <a:latin typeface="Times New Roman"/>
                        <a:ea typeface="Times New Roman"/>
                      </a:endParaRPr>
                    </a:p>
                    <a:p>
                      <a:pPr marL="179705" algn="ctr">
                        <a:lnSpc>
                          <a:spcPct val="100000"/>
                        </a:lnSpc>
                        <a:spcAft>
                          <a:spcPts val="0"/>
                        </a:spcAft>
                      </a:pPr>
                      <a:r>
                        <a:rPr lang="it-IT" sz="1400">
                          <a:latin typeface="Times New Roman"/>
                          <a:ea typeface="Times New Roman"/>
                        </a:rPr>
                        <a:t>Pietro Paolo</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i="1" dirty="0">
                          <a:latin typeface="Times New Roman"/>
                          <a:ea typeface="Times New Roman"/>
                        </a:rPr>
                        <a:t>Trattato del modo di tenere la scrittura dei mercanti a partite doppie cioè all’italiana e descrizione del </a:t>
                      </a:r>
                      <a:endParaRPr lang="it-IT" sz="1800" dirty="0">
                        <a:latin typeface="Times New Roman"/>
                        <a:ea typeface="Times New Roman"/>
                      </a:endParaRPr>
                    </a:p>
                    <a:p>
                      <a:pPr marL="179705" algn="ctr">
                        <a:lnSpc>
                          <a:spcPct val="100000"/>
                        </a:lnSpc>
                        <a:spcAft>
                          <a:spcPts val="0"/>
                        </a:spcAft>
                      </a:pPr>
                      <a:r>
                        <a:rPr lang="it-IT" sz="1400" i="1" dirty="0">
                          <a:latin typeface="Times New Roman"/>
                          <a:ea typeface="Times New Roman"/>
                        </a:rPr>
                        <a:t>bilancio della prima e della seconda ragione</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dirty="0">
                          <a:latin typeface="Times New Roman"/>
                          <a:ea typeface="Times New Roman"/>
                        </a:rPr>
                        <a:t>Stamperia di Gio. Paolo </a:t>
                      </a:r>
                      <a:endParaRPr lang="it-IT" sz="1800" dirty="0">
                        <a:latin typeface="Times New Roman"/>
                        <a:ea typeface="Times New Roman"/>
                      </a:endParaRPr>
                    </a:p>
                    <a:p>
                      <a:pPr marL="179705" algn="ctr">
                        <a:lnSpc>
                          <a:spcPct val="100000"/>
                        </a:lnSpc>
                        <a:spcAft>
                          <a:spcPts val="0"/>
                        </a:spcAft>
                      </a:pPr>
                      <a:r>
                        <a:rPr lang="it-IT" sz="1400" dirty="0" err="1">
                          <a:latin typeface="Times New Roman"/>
                          <a:ea typeface="Times New Roman"/>
                        </a:rPr>
                        <a:t>Fantechi</a:t>
                      </a:r>
                      <a:r>
                        <a:rPr lang="it-IT" sz="1400" dirty="0">
                          <a:latin typeface="Times New Roman"/>
                          <a:ea typeface="Times New Roman"/>
                        </a:rPr>
                        <a:t> e </a:t>
                      </a:r>
                      <a:endParaRPr lang="it-IT" sz="1800" dirty="0">
                        <a:latin typeface="Times New Roman"/>
                        <a:ea typeface="Times New Roman"/>
                      </a:endParaRPr>
                    </a:p>
                    <a:p>
                      <a:pPr marL="179705" algn="ctr">
                        <a:lnSpc>
                          <a:spcPct val="100000"/>
                        </a:lnSpc>
                        <a:spcAft>
                          <a:spcPts val="0"/>
                        </a:spcAft>
                      </a:pPr>
                      <a:r>
                        <a:rPr lang="it-IT" sz="1400" dirty="0">
                          <a:latin typeface="Times New Roman"/>
                          <a:ea typeface="Times New Roman"/>
                        </a:rPr>
                        <a:t>Compagni</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latin typeface="Times New Roman"/>
                          <a:ea typeface="Times New Roman"/>
                        </a:rPr>
                        <a:t>Livorno</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latin typeface="Times New Roman"/>
                          <a:ea typeface="Times New Roman"/>
                        </a:rPr>
                        <a:t>1755</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5"/>
                  </a:ext>
                </a:extLst>
              </a:tr>
              <a:tr h="1488184">
                <a:tc>
                  <a:txBody>
                    <a:bodyPr/>
                    <a:lstStyle/>
                    <a:p>
                      <a:pPr marL="179705" algn="ctr">
                        <a:lnSpc>
                          <a:spcPct val="100000"/>
                        </a:lnSpc>
                        <a:spcAft>
                          <a:spcPts val="0"/>
                        </a:spcAft>
                      </a:pPr>
                      <a:r>
                        <a:rPr lang="it-IT" sz="1400" dirty="0">
                          <a:solidFill>
                            <a:srgbClr val="000000"/>
                          </a:solidFill>
                          <a:latin typeface="Times New Roman"/>
                          <a:ea typeface="Times New Roman"/>
                        </a:rPr>
                        <a:t>Della Gatta, Giacomo</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i="1" dirty="0">
                          <a:solidFill>
                            <a:srgbClr val="000000"/>
                          </a:solidFill>
                          <a:latin typeface="Times New Roman"/>
                          <a:ea typeface="Times New Roman"/>
                        </a:rPr>
                        <a:t>Nuova </a:t>
                      </a:r>
                      <a:r>
                        <a:rPr lang="it-IT" sz="1400" i="1" dirty="0" err="1">
                          <a:solidFill>
                            <a:srgbClr val="000000"/>
                          </a:solidFill>
                          <a:latin typeface="Times New Roman"/>
                          <a:ea typeface="Times New Roman"/>
                        </a:rPr>
                        <a:t>prattica</a:t>
                      </a:r>
                      <a:r>
                        <a:rPr lang="it-IT" sz="1400" i="1" dirty="0">
                          <a:solidFill>
                            <a:srgbClr val="000000"/>
                          </a:solidFill>
                          <a:latin typeface="Times New Roman"/>
                          <a:ea typeface="Times New Roman"/>
                        </a:rPr>
                        <a:t> d’aritmetica mercantile nella quale con brevità e facilità s’insegna a sommare, sottrarre, moltiplicare, e partire di numeri sani, e rotti le regole del tre, compagnie, false posizioni, estrazioni di radici, baratti, informazione delle piazze, commissioni, </a:t>
                      </a:r>
                      <a:r>
                        <a:rPr lang="it-IT" sz="1400" i="1" dirty="0" err="1">
                          <a:solidFill>
                            <a:srgbClr val="000000"/>
                          </a:solidFill>
                          <a:latin typeface="Times New Roman"/>
                          <a:ea typeface="Times New Roman"/>
                        </a:rPr>
                        <a:t>formole</a:t>
                      </a:r>
                      <a:r>
                        <a:rPr lang="it-IT" sz="1400" i="1" dirty="0">
                          <a:solidFill>
                            <a:srgbClr val="000000"/>
                          </a:solidFill>
                          <a:latin typeface="Times New Roman"/>
                          <a:ea typeface="Times New Roman"/>
                        </a:rPr>
                        <a:t> delle lettere di cambio, e lettere mercantili, modo di tener la scrittura semplice, e </a:t>
                      </a:r>
                      <a:r>
                        <a:rPr lang="it-IT" sz="1400" i="1" dirty="0" err="1" smtClean="0">
                          <a:solidFill>
                            <a:srgbClr val="000000"/>
                          </a:solidFill>
                          <a:latin typeface="Times New Roman"/>
                          <a:ea typeface="Times New Roman"/>
                        </a:rPr>
                        <a:t>signorile…</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dirty="0" err="1">
                          <a:solidFill>
                            <a:srgbClr val="000000"/>
                          </a:solidFill>
                          <a:latin typeface="Times New Roman"/>
                          <a:ea typeface="Times New Roman"/>
                        </a:rPr>
                        <a:t>Stamparia</a:t>
                      </a:r>
                      <a:r>
                        <a:rPr lang="it-IT" sz="1400" dirty="0">
                          <a:solidFill>
                            <a:srgbClr val="000000"/>
                          </a:solidFill>
                          <a:latin typeface="Times New Roman"/>
                          <a:ea typeface="Times New Roman"/>
                        </a:rPr>
                        <a:t> di Gaetano </a:t>
                      </a:r>
                      <a:endParaRPr lang="it-IT" sz="1800" dirty="0">
                        <a:latin typeface="Times New Roman"/>
                        <a:ea typeface="Times New Roman"/>
                      </a:endParaRPr>
                    </a:p>
                    <a:p>
                      <a:pPr marL="179705" algn="ctr">
                        <a:lnSpc>
                          <a:spcPct val="100000"/>
                        </a:lnSpc>
                        <a:spcAft>
                          <a:spcPts val="0"/>
                        </a:spcAft>
                      </a:pPr>
                      <a:r>
                        <a:rPr lang="it-IT" sz="1400" dirty="0" err="1">
                          <a:solidFill>
                            <a:srgbClr val="000000"/>
                          </a:solidFill>
                          <a:latin typeface="Times New Roman"/>
                          <a:ea typeface="Times New Roman"/>
                        </a:rPr>
                        <a:t>Roselli</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dirty="0">
                          <a:solidFill>
                            <a:srgbClr val="000000"/>
                          </a:solidFill>
                          <a:latin typeface="Times New Roman"/>
                          <a:ea typeface="Times New Roman"/>
                        </a:rPr>
                        <a:t>Napoli</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dirty="0">
                          <a:solidFill>
                            <a:srgbClr val="000000"/>
                          </a:solidFill>
                          <a:latin typeface="Times New Roman"/>
                          <a:ea typeface="Times New Roman"/>
                        </a:rPr>
                        <a:t>1774</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6"/>
                  </a:ext>
                </a:extLst>
              </a:tr>
              <a:tr h="372046">
                <a:tc>
                  <a:txBody>
                    <a:bodyPr/>
                    <a:lstStyle/>
                    <a:p>
                      <a:pPr marL="179705" algn="ctr">
                        <a:lnSpc>
                          <a:spcPct val="100000"/>
                        </a:lnSpc>
                        <a:spcAft>
                          <a:spcPts val="0"/>
                        </a:spcAft>
                      </a:pPr>
                      <a:r>
                        <a:rPr lang="it-IT" sz="1400">
                          <a:solidFill>
                            <a:srgbClr val="000000"/>
                          </a:solidFill>
                          <a:latin typeface="Times New Roman"/>
                          <a:ea typeface="Times New Roman"/>
                        </a:rPr>
                        <a:t>Forni </a:t>
                      </a:r>
                      <a:endParaRPr lang="it-IT" sz="1800">
                        <a:latin typeface="Times New Roman"/>
                        <a:ea typeface="Times New Roman"/>
                      </a:endParaRPr>
                    </a:p>
                    <a:p>
                      <a:pPr marL="179705" algn="ctr">
                        <a:lnSpc>
                          <a:spcPct val="100000"/>
                        </a:lnSpc>
                        <a:spcAft>
                          <a:spcPts val="0"/>
                        </a:spcAft>
                      </a:pPr>
                      <a:r>
                        <a:rPr lang="it-IT" sz="1400">
                          <a:solidFill>
                            <a:srgbClr val="000000"/>
                          </a:solidFill>
                          <a:latin typeface="Times New Roman"/>
                          <a:ea typeface="Times New Roman"/>
                        </a:rPr>
                        <a:t>Giuseppe</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i="1" dirty="0">
                          <a:solidFill>
                            <a:srgbClr val="000000"/>
                          </a:solidFill>
                          <a:latin typeface="Times New Roman"/>
                          <a:ea typeface="Times New Roman"/>
                        </a:rPr>
                        <a:t>Trattato teorico-pratico della vera scrittura doppia con suo esemplare</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dirty="0">
                          <a:solidFill>
                            <a:srgbClr val="000000"/>
                          </a:solidFill>
                          <a:latin typeface="Times New Roman"/>
                          <a:ea typeface="Times New Roman"/>
                        </a:rPr>
                        <a:t>Per Giuseppe </a:t>
                      </a:r>
                      <a:endParaRPr lang="it-IT" sz="1800" dirty="0">
                        <a:latin typeface="Times New Roman"/>
                        <a:ea typeface="Times New Roman"/>
                      </a:endParaRPr>
                    </a:p>
                    <a:p>
                      <a:pPr marL="179705" algn="ctr">
                        <a:lnSpc>
                          <a:spcPct val="100000"/>
                        </a:lnSpc>
                        <a:spcAft>
                          <a:spcPts val="0"/>
                        </a:spcAft>
                      </a:pPr>
                      <a:r>
                        <a:rPr lang="it-IT" sz="1400" dirty="0" err="1">
                          <a:solidFill>
                            <a:srgbClr val="000000"/>
                          </a:solidFill>
                          <a:latin typeface="Times New Roman"/>
                          <a:ea typeface="Times New Roman"/>
                        </a:rPr>
                        <a:t>Bolzani</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dirty="0">
                          <a:solidFill>
                            <a:srgbClr val="000000"/>
                          </a:solidFill>
                          <a:latin typeface="Times New Roman"/>
                          <a:ea typeface="Times New Roman"/>
                        </a:rPr>
                        <a:t>Pavia</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dirty="0">
                          <a:solidFill>
                            <a:srgbClr val="000000"/>
                          </a:solidFill>
                          <a:latin typeface="Times New Roman"/>
                          <a:ea typeface="Times New Roman"/>
                        </a:rPr>
                        <a:t>1790</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7"/>
                  </a:ext>
                </a:extLst>
              </a:tr>
            </a:tbl>
          </a:graphicData>
        </a:graphic>
      </p:graphicFrame>
      <p:sp>
        <p:nvSpPr>
          <p:cNvPr id="26686" name="Rectangle 1"/>
          <p:cNvSpPr>
            <a:spLocks noChangeArrowheads="1"/>
          </p:cNvSpPr>
          <p:nvPr/>
        </p:nvSpPr>
        <p:spPr bwMode="auto">
          <a:xfrm>
            <a:off x="0" y="112713"/>
            <a:ext cx="217488" cy="231775"/>
          </a:xfrm>
          <a:prstGeom prst="rect">
            <a:avLst/>
          </a:prstGeom>
          <a:noFill/>
          <a:ln w="9525">
            <a:noFill/>
            <a:miter lim="800000"/>
            <a:headEnd/>
            <a:tailEnd/>
          </a:ln>
        </p:spPr>
        <p:txBody>
          <a:bodyPr wrap="none" anchor="ctr">
            <a:spAutoFit/>
          </a:bodyPr>
          <a:lstStyle/>
          <a:p>
            <a:pPr eaLnBrk="0" hangingPunct="0"/>
            <a:r>
              <a:rPr lang="it-IT" sz="900"/>
              <a:t> </a:t>
            </a:r>
            <a:endParaRPr lang="it-IT"/>
          </a:p>
        </p:txBody>
      </p:sp>
      <p:sp>
        <p:nvSpPr>
          <p:cNvPr id="26687"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26688"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7651"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7652"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7653"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765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765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7656" name="Rettangolo 11"/>
          <p:cNvSpPr>
            <a:spLocks noChangeArrowheads="1"/>
          </p:cNvSpPr>
          <p:nvPr/>
        </p:nvSpPr>
        <p:spPr bwMode="auto">
          <a:xfrm>
            <a:off x="2108200" y="180975"/>
            <a:ext cx="5106988" cy="461963"/>
          </a:xfrm>
          <a:prstGeom prst="rect">
            <a:avLst/>
          </a:prstGeom>
          <a:noFill/>
          <a:ln w="9525">
            <a:noFill/>
            <a:miter lim="800000"/>
            <a:headEnd/>
            <a:tailEnd/>
          </a:ln>
        </p:spPr>
        <p:txBody>
          <a:bodyPr wrap="none">
            <a:spAutoFit/>
          </a:bodyPr>
          <a:lstStyle/>
          <a:p>
            <a:r>
              <a:rPr lang="it-IT" sz="2400" b="1">
                <a:solidFill>
                  <a:srgbClr val="0070C0"/>
                </a:solidFill>
              </a:rPr>
              <a:t>La ragioneria nell’età moderna (9)</a:t>
            </a:r>
            <a:endParaRPr lang="it-IT" sz="2400">
              <a:solidFill>
                <a:srgbClr val="0070C0"/>
              </a:solidFill>
            </a:endParaRPr>
          </a:p>
        </p:txBody>
      </p:sp>
      <p:sp>
        <p:nvSpPr>
          <p:cNvPr id="2765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765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it-IT" sz="1200">
                <a:cs typeface="Times New Roman" pitchFamily="18" charset="0"/>
              </a:rPr>
              <a:t>F</a:t>
            </a:r>
            <a:r>
              <a:rPr lang="it-IT" sz="900"/>
              <a:t> </a:t>
            </a:r>
            <a:endParaRPr lang="it-IT"/>
          </a:p>
        </p:txBody>
      </p:sp>
      <p:sp>
        <p:nvSpPr>
          <p:cNvPr id="27659" name="Rettangolo 15"/>
          <p:cNvSpPr>
            <a:spLocks noChangeArrowheads="1"/>
          </p:cNvSpPr>
          <p:nvPr/>
        </p:nvSpPr>
        <p:spPr bwMode="auto">
          <a:xfrm>
            <a:off x="500063" y="714375"/>
            <a:ext cx="4572000" cy="1754188"/>
          </a:xfrm>
          <a:prstGeom prst="rect">
            <a:avLst/>
          </a:prstGeom>
          <a:noFill/>
          <a:ln w="9525">
            <a:noFill/>
            <a:miter lim="800000"/>
            <a:headEnd/>
            <a:tailEnd/>
          </a:ln>
        </p:spPr>
        <p:txBody>
          <a:bodyPr>
            <a:spAutoFit/>
          </a:bodyPr>
          <a:lstStyle/>
          <a:p>
            <a:pPr algn="ctr"/>
            <a:r>
              <a:rPr lang="it-IT"/>
              <a:t>Da quell’epoca gli studiosi francesi si distinsero negli studi di ragioneria  e cominciarono a riflettere, oltre che sulla “tecnica” contabile” anche sulla “teoretica”, cioè sulla spiegazione teorica del funzionamento dei conti</a:t>
            </a:r>
          </a:p>
        </p:txBody>
      </p:sp>
      <p:sp>
        <p:nvSpPr>
          <p:cNvPr id="27660"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27661"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
        <p:nvSpPr>
          <p:cNvPr id="17" name="Callout con freccia in giù 16"/>
          <p:cNvSpPr/>
          <p:nvPr/>
        </p:nvSpPr>
        <p:spPr>
          <a:xfrm>
            <a:off x="285750" y="714375"/>
            <a:ext cx="4929188" cy="2643188"/>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7663" name="Rettangolo 15"/>
          <p:cNvSpPr>
            <a:spLocks noChangeArrowheads="1"/>
          </p:cNvSpPr>
          <p:nvPr/>
        </p:nvSpPr>
        <p:spPr bwMode="auto">
          <a:xfrm>
            <a:off x="1500188" y="3357563"/>
            <a:ext cx="3143250" cy="708025"/>
          </a:xfrm>
          <a:prstGeom prst="rect">
            <a:avLst/>
          </a:prstGeom>
          <a:noFill/>
          <a:ln w="9525">
            <a:noFill/>
            <a:miter lim="800000"/>
            <a:headEnd/>
            <a:tailEnd/>
          </a:ln>
        </p:spPr>
        <p:txBody>
          <a:bodyPr>
            <a:spAutoFit/>
          </a:bodyPr>
          <a:lstStyle/>
          <a:p>
            <a:pPr>
              <a:buFont typeface="Wingdings" pitchFamily="2" charset="2"/>
              <a:buChar char="v"/>
            </a:pPr>
            <a:r>
              <a:rPr lang="it-IT" sz="2000"/>
              <a:t> Mathieu de la Porte</a:t>
            </a:r>
          </a:p>
          <a:p>
            <a:pPr>
              <a:buFont typeface="Wingdings" pitchFamily="2" charset="2"/>
              <a:buChar char="v"/>
            </a:pPr>
            <a:r>
              <a:rPr lang="it-IT" sz="2000"/>
              <a:t> Edmond Degrange</a:t>
            </a:r>
          </a:p>
        </p:txBody>
      </p:sp>
      <p:sp>
        <p:nvSpPr>
          <p:cNvPr id="27664" name="Freccia in giù 6"/>
          <p:cNvSpPr>
            <a:spLocks noChangeArrowheads="1"/>
          </p:cNvSpPr>
          <p:nvPr/>
        </p:nvSpPr>
        <p:spPr bwMode="auto">
          <a:xfrm>
            <a:off x="1857375" y="4071938"/>
            <a:ext cx="1857375" cy="785812"/>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27665" name="Rettangolo 15"/>
          <p:cNvSpPr>
            <a:spLocks noChangeArrowheads="1"/>
          </p:cNvSpPr>
          <p:nvPr/>
        </p:nvSpPr>
        <p:spPr bwMode="auto">
          <a:xfrm>
            <a:off x="500063" y="4889500"/>
            <a:ext cx="4572000" cy="1938338"/>
          </a:xfrm>
          <a:prstGeom prst="rect">
            <a:avLst/>
          </a:prstGeom>
          <a:noFill/>
          <a:ln w="9525">
            <a:noFill/>
            <a:miter lim="800000"/>
            <a:headEnd/>
            <a:tailEnd/>
          </a:ln>
        </p:spPr>
        <p:txBody>
          <a:bodyPr>
            <a:spAutoFit/>
          </a:bodyPr>
          <a:lstStyle/>
          <a:p>
            <a:pPr algn="ctr"/>
            <a:r>
              <a:rPr lang="it-IT" b="1"/>
              <a:t>Degrange ideò la </a:t>
            </a:r>
            <a:r>
              <a:rPr lang="it-IT" b="1" i="1">
                <a:solidFill>
                  <a:srgbClr val="C00000"/>
                </a:solidFill>
              </a:rPr>
              <a:t>teorica personalistica dei “cinque conti generali” </a:t>
            </a:r>
            <a:r>
              <a:rPr lang="it-IT" b="1"/>
              <a:t>che semplificò notevolmente la logica della tenuta della contabilità</a:t>
            </a:r>
          </a:p>
          <a:p>
            <a:pPr algn="ctr"/>
            <a:endParaRPr lang="it-IT" sz="1000" b="1"/>
          </a:p>
          <a:p>
            <a:pPr algn="ctr"/>
            <a:r>
              <a:rPr lang="it-IT" b="1"/>
              <a:t>Inventò inoltre il </a:t>
            </a:r>
            <a:r>
              <a:rPr lang="it-IT" b="1" i="1">
                <a:solidFill>
                  <a:srgbClr val="C00000"/>
                </a:solidFill>
              </a:rPr>
              <a:t>giornalmastro</a:t>
            </a:r>
            <a:r>
              <a:rPr lang="it-IT" b="1" i="1"/>
              <a:t>, </a:t>
            </a:r>
            <a:r>
              <a:rPr lang="it-IT" b="1"/>
              <a:t>che ha fatto da base alla contabilità moderna</a:t>
            </a:r>
          </a:p>
        </p:txBody>
      </p:sp>
      <p:pic>
        <p:nvPicPr>
          <p:cNvPr id="27666" name="Immagine 20" descr="C:\Users\Stefano\Documents\libri\STORIA DELLA RAGIONERIA\NUOVO FILE CON FRONTESPIZI\NUOVI FRONTESPIZI\frontespizio degrange005.jpg"/>
          <p:cNvPicPr>
            <a:picLocks noChangeAspect="1" noChangeArrowheads="1"/>
          </p:cNvPicPr>
          <p:nvPr/>
        </p:nvPicPr>
        <p:blipFill>
          <a:blip r:embed="rId3" cstate="print"/>
          <a:srcRect/>
          <a:stretch>
            <a:fillRect/>
          </a:stretch>
        </p:blipFill>
        <p:spPr bwMode="auto">
          <a:xfrm>
            <a:off x="5500688" y="785813"/>
            <a:ext cx="3357562" cy="4857750"/>
          </a:xfrm>
          <a:prstGeom prst="rect">
            <a:avLst/>
          </a:prstGeom>
          <a:noFill/>
          <a:ln w="9525">
            <a:solidFill>
              <a:schemeClr val="tx1"/>
            </a:solidFill>
            <a:miter lim="800000"/>
            <a:headEnd/>
            <a:tailEnd/>
          </a:ln>
        </p:spPr>
      </p:pic>
      <p:sp>
        <p:nvSpPr>
          <p:cNvPr id="27667" name="Rettangolo 21"/>
          <p:cNvSpPr>
            <a:spLocks noChangeArrowheads="1"/>
          </p:cNvSpPr>
          <p:nvPr/>
        </p:nvSpPr>
        <p:spPr bwMode="auto">
          <a:xfrm>
            <a:off x="5286375" y="5786438"/>
            <a:ext cx="3714750" cy="646112"/>
          </a:xfrm>
          <a:prstGeom prst="rect">
            <a:avLst/>
          </a:prstGeom>
          <a:noFill/>
          <a:ln w="9525">
            <a:noFill/>
            <a:miter lim="800000"/>
            <a:headEnd/>
            <a:tailEnd/>
          </a:ln>
        </p:spPr>
        <p:txBody>
          <a:bodyPr>
            <a:spAutoFit/>
          </a:bodyPr>
          <a:lstStyle/>
          <a:p>
            <a:pPr algn="ctr"/>
            <a:r>
              <a:rPr lang="it-IT" i="1"/>
              <a:t>Edmond Degrange – La tenue des livres rendue facile (1795) </a:t>
            </a:r>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8675"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8676"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8677"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867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867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8680" name="Rettangolo 11"/>
          <p:cNvSpPr>
            <a:spLocks noChangeArrowheads="1"/>
          </p:cNvSpPr>
          <p:nvPr/>
        </p:nvSpPr>
        <p:spPr bwMode="auto">
          <a:xfrm>
            <a:off x="2214563" y="323850"/>
            <a:ext cx="5278437" cy="461963"/>
          </a:xfrm>
          <a:prstGeom prst="rect">
            <a:avLst/>
          </a:prstGeom>
          <a:noFill/>
          <a:ln w="9525">
            <a:noFill/>
            <a:miter lim="800000"/>
            <a:headEnd/>
            <a:tailEnd/>
          </a:ln>
        </p:spPr>
        <p:txBody>
          <a:bodyPr wrap="none">
            <a:spAutoFit/>
          </a:bodyPr>
          <a:lstStyle/>
          <a:p>
            <a:r>
              <a:rPr lang="it-IT" sz="2400" b="1">
                <a:solidFill>
                  <a:srgbClr val="0070C0"/>
                </a:solidFill>
              </a:rPr>
              <a:t>La ragioneria nell’età moderna (10)</a:t>
            </a:r>
            <a:endParaRPr lang="it-IT" sz="2400">
              <a:solidFill>
                <a:srgbClr val="0070C0"/>
              </a:solidFill>
            </a:endParaRPr>
          </a:p>
        </p:txBody>
      </p:sp>
      <p:sp>
        <p:nvSpPr>
          <p:cNvPr id="2868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868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it-IT" sz="1200">
                <a:cs typeface="Times New Roman" pitchFamily="18" charset="0"/>
              </a:rPr>
              <a:t>F</a:t>
            </a:r>
            <a:r>
              <a:rPr lang="it-IT" sz="900"/>
              <a:t> </a:t>
            </a:r>
            <a:endParaRPr lang="it-IT"/>
          </a:p>
        </p:txBody>
      </p:sp>
      <p:sp>
        <p:nvSpPr>
          <p:cNvPr id="28683" name="Rettangolo 15"/>
          <p:cNvSpPr>
            <a:spLocks noChangeArrowheads="1"/>
          </p:cNvSpPr>
          <p:nvPr/>
        </p:nvSpPr>
        <p:spPr bwMode="auto">
          <a:xfrm>
            <a:off x="642938" y="928688"/>
            <a:ext cx="5000625" cy="2308225"/>
          </a:xfrm>
          <a:prstGeom prst="rect">
            <a:avLst/>
          </a:prstGeom>
          <a:noFill/>
          <a:ln w="9525">
            <a:noFill/>
            <a:miter lim="800000"/>
            <a:headEnd/>
            <a:tailEnd/>
          </a:ln>
        </p:spPr>
        <p:txBody>
          <a:bodyPr>
            <a:spAutoFit/>
          </a:bodyPr>
          <a:lstStyle/>
          <a:p>
            <a:pPr algn="r"/>
            <a:r>
              <a:rPr lang="it-IT"/>
              <a:t>Oltre ai Degrange (ed agli studiosi francesi in genere), altri studiosi d’oltralpe si distinsero per delle proposte contabili “alternative” alla partita doppia all’italiana. Fra questi si ricorda l’inglese Edward Thomas Jones e il suo “Jones’s English System of Book-Keeping”, ovvero “Il sistema Jones di tenuta della contabilità all’inglese”, datato 1796</a:t>
            </a:r>
          </a:p>
        </p:txBody>
      </p:sp>
      <p:pic>
        <p:nvPicPr>
          <p:cNvPr id="28684" name="Immagine 16" descr="C:\Users\Stefano\Documents\libri\STORIA DELLA RAGIONERIA\NUOVO FILE CON FRONTESPIZI\NUOVI FRONTESPIZI\frontespizio jones006.jpg"/>
          <p:cNvPicPr>
            <a:picLocks noChangeAspect="1" noChangeArrowheads="1"/>
          </p:cNvPicPr>
          <p:nvPr/>
        </p:nvPicPr>
        <p:blipFill>
          <a:blip r:embed="rId3" cstate="print"/>
          <a:srcRect/>
          <a:stretch>
            <a:fillRect/>
          </a:stretch>
        </p:blipFill>
        <p:spPr bwMode="auto">
          <a:xfrm>
            <a:off x="5857875" y="1263650"/>
            <a:ext cx="2854325" cy="4094163"/>
          </a:xfrm>
          <a:prstGeom prst="rect">
            <a:avLst/>
          </a:prstGeom>
          <a:noFill/>
          <a:ln w="9525">
            <a:solidFill>
              <a:schemeClr val="tx1"/>
            </a:solidFill>
            <a:miter lim="800000"/>
            <a:headEnd/>
            <a:tailEnd/>
          </a:ln>
        </p:spPr>
      </p:pic>
      <p:sp>
        <p:nvSpPr>
          <p:cNvPr id="28685" name="Rettangolo 17"/>
          <p:cNvSpPr>
            <a:spLocks noChangeArrowheads="1"/>
          </p:cNvSpPr>
          <p:nvPr/>
        </p:nvSpPr>
        <p:spPr bwMode="auto">
          <a:xfrm>
            <a:off x="357188" y="3500438"/>
            <a:ext cx="4429125" cy="3140075"/>
          </a:xfrm>
          <a:prstGeom prst="rect">
            <a:avLst/>
          </a:prstGeom>
          <a:noFill/>
          <a:ln w="9525">
            <a:noFill/>
            <a:miter lim="800000"/>
            <a:headEnd/>
            <a:tailEnd/>
          </a:ln>
        </p:spPr>
        <p:txBody>
          <a:bodyPr>
            <a:spAutoFit/>
          </a:bodyPr>
          <a:lstStyle/>
          <a:p>
            <a:r>
              <a:rPr lang="it-IT"/>
              <a:t>A ben guardare il congegno contabile proposto dal Jones, non è altro che un’applicazione, seppur originale, del metodo della partita semplice. L’unico evidente merito dell’elaborazione in questione consiste nell’aver istituito per la prima volta una precisa sequenza di riscontri numerici da attuare tra i vari registri, fra i quali spicca, in particolare, la costante corrispondenza di valori verificabile tra giornale e mastro</a:t>
            </a:r>
          </a:p>
        </p:txBody>
      </p:sp>
      <p:sp>
        <p:nvSpPr>
          <p:cNvPr id="28686"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28687"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
        <p:nvSpPr>
          <p:cNvPr id="28688" name="Rettangolo 16"/>
          <p:cNvSpPr>
            <a:spLocks noChangeArrowheads="1"/>
          </p:cNvSpPr>
          <p:nvPr/>
        </p:nvSpPr>
        <p:spPr bwMode="auto">
          <a:xfrm>
            <a:off x="5286375" y="5572125"/>
            <a:ext cx="3857625" cy="923925"/>
          </a:xfrm>
          <a:prstGeom prst="rect">
            <a:avLst/>
          </a:prstGeom>
          <a:noFill/>
          <a:ln w="9525">
            <a:noFill/>
            <a:miter lim="800000"/>
            <a:headEnd/>
            <a:tailEnd/>
          </a:ln>
        </p:spPr>
        <p:txBody>
          <a:bodyPr>
            <a:spAutoFit/>
          </a:bodyPr>
          <a:lstStyle/>
          <a:p>
            <a:pPr algn="ctr"/>
            <a:r>
              <a:rPr lang="en-US" i="1"/>
              <a:t>Jones Edward Thomas – Jones’s English System of Book-Keeping (1796) </a:t>
            </a:r>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9699"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9700"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9701"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970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970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9704" name="Rettangolo 11"/>
          <p:cNvSpPr>
            <a:spLocks noChangeArrowheads="1"/>
          </p:cNvSpPr>
          <p:nvPr/>
        </p:nvSpPr>
        <p:spPr bwMode="auto">
          <a:xfrm>
            <a:off x="2179638" y="214313"/>
            <a:ext cx="5262562" cy="461962"/>
          </a:xfrm>
          <a:prstGeom prst="rect">
            <a:avLst/>
          </a:prstGeom>
          <a:noFill/>
          <a:ln w="9525">
            <a:noFill/>
            <a:miter lim="800000"/>
            <a:headEnd/>
            <a:tailEnd/>
          </a:ln>
        </p:spPr>
        <p:txBody>
          <a:bodyPr wrap="none">
            <a:spAutoFit/>
          </a:bodyPr>
          <a:lstStyle/>
          <a:p>
            <a:r>
              <a:rPr lang="it-IT" sz="2400" b="1">
                <a:solidFill>
                  <a:srgbClr val="0070C0"/>
                </a:solidFill>
              </a:rPr>
              <a:t>La ragioneria nell’età moderna (11)</a:t>
            </a:r>
            <a:endParaRPr lang="it-IT" sz="2400">
              <a:solidFill>
                <a:srgbClr val="0070C0"/>
              </a:solidFill>
            </a:endParaRPr>
          </a:p>
        </p:txBody>
      </p:sp>
      <p:sp>
        <p:nvSpPr>
          <p:cNvPr id="2970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9706" name="Rectangle 1"/>
          <p:cNvSpPr>
            <a:spLocks noChangeArrowheads="1"/>
          </p:cNvSpPr>
          <p:nvPr/>
        </p:nvSpPr>
        <p:spPr bwMode="auto">
          <a:xfrm>
            <a:off x="6500813" y="112713"/>
            <a:ext cx="2643187" cy="231775"/>
          </a:xfrm>
          <a:prstGeom prst="rect">
            <a:avLst/>
          </a:prstGeom>
          <a:noFill/>
          <a:ln w="9525">
            <a:noFill/>
            <a:miter lim="800000"/>
            <a:headEnd/>
            <a:tailEnd/>
          </a:ln>
        </p:spPr>
        <p:txBody>
          <a:bodyPr anchor="ctr">
            <a:spAutoFit/>
          </a:bodyPr>
          <a:lstStyle/>
          <a:p>
            <a:pPr eaLnBrk="0" hangingPunct="0"/>
            <a:r>
              <a:rPr lang="it-IT" sz="900"/>
              <a:t> </a:t>
            </a:r>
            <a:endParaRPr lang="it-IT"/>
          </a:p>
        </p:txBody>
      </p:sp>
      <p:sp>
        <p:nvSpPr>
          <p:cNvPr id="29707" name="Rettangolo 15"/>
          <p:cNvSpPr>
            <a:spLocks noChangeArrowheads="1"/>
          </p:cNvSpPr>
          <p:nvPr/>
        </p:nvSpPr>
        <p:spPr bwMode="auto">
          <a:xfrm>
            <a:off x="428625" y="782638"/>
            <a:ext cx="8286750" cy="646112"/>
          </a:xfrm>
          <a:prstGeom prst="rect">
            <a:avLst/>
          </a:prstGeom>
          <a:noFill/>
          <a:ln w="9525">
            <a:noFill/>
            <a:miter lim="800000"/>
            <a:headEnd/>
            <a:tailEnd/>
          </a:ln>
        </p:spPr>
        <p:txBody>
          <a:bodyPr>
            <a:spAutoFit/>
          </a:bodyPr>
          <a:lstStyle/>
          <a:p>
            <a:r>
              <a:rPr lang="it-IT" b="1"/>
              <a:t>Solo con la </a:t>
            </a:r>
            <a:r>
              <a:rPr lang="it-IT" b="1">
                <a:solidFill>
                  <a:srgbClr val="C00000"/>
                </a:solidFill>
              </a:rPr>
              <a:t>seconda metà dell’ottocento </a:t>
            </a:r>
            <a:r>
              <a:rPr lang="it-IT" b="1"/>
              <a:t>i nostri studiosi riuscirono a ridare all’Italia il proprio ruolo trainante e a confutare le teoriche estere</a:t>
            </a:r>
          </a:p>
        </p:txBody>
      </p:sp>
      <p:sp>
        <p:nvSpPr>
          <p:cNvPr id="29708" name="Rettangolo 14"/>
          <p:cNvSpPr>
            <a:spLocks noChangeArrowheads="1"/>
          </p:cNvSpPr>
          <p:nvPr/>
        </p:nvSpPr>
        <p:spPr bwMode="auto">
          <a:xfrm>
            <a:off x="500063" y="1500188"/>
            <a:ext cx="8072437" cy="1477962"/>
          </a:xfrm>
          <a:prstGeom prst="rect">
            <a:avLst/>
          </a:prstGeom>
          <a:noFill/>
          <a:ln w="9525">
            <a:solidFill>
              <a:schemeClr val="tx1"/>
            </a:solidFill>
            <a:prstDash val="sysDash"/>
            <a:miter lim="800000"/>
            <a:headEnd/>
            <a:tailEnd/>
          </a:ln>
        </p:spPr>
        <p:txBody>
          <a:bodyPr>
            <a:spAutoFit/>
          </a:bodyPr>
          <a:lstStyle/>
          <a:p>
            <a:r>
              <a:rPr lang="it-IT"/>
              <a:t>Una certa “resistenza” al dilagare delle teorie d’oltralpe fu intentata anche nei primi decenni del secolo, ma con scarso successo, da parte di autorevoli studiosi, primi fra tutti il </a:t>
            </a:r>
            <a:r>
              <a:rPr lang="it-IT" b="1">
                <a:solidFill>
                  <a:srgbClr val="C00000"/>
                </a:solidFill>
              </a:rPr>
              <a:t>Niccolò D’Anastasio</a:t>
            </a:r>
            <a:r>
              <a:rPr lang="it-IT"/>
              <a:t>, </a:t>
            </a:r>
            <a:r>
              <a:rPr lang="it-IT" b="1">
                <a:solidFill>
                  <a:srgbClr val="C00000"/>
                </a:solidFill>
              </a:rPr>
              <a:t>Lodovico Vincenzo Crippa</a:t>
            </a:r>
            <a:r>
              <a:rPr lang="it-IT">
                <a:solidFill>
                  <a:srgbClr val="C00000"/>
                </a:solidFill>
              </a:rPr>
              <a:t> </a:t>
            </a:r>
            <a:r>
              <a:rPr lang="it-IT"/>
              <a:t>e </a:t>
            </a:r>
            <a:r>
              <a:rPr lang="it-IT" b="1">
                <a:solidFill>
                  <a:srgbClr val="C00000"/>
                </a:solidFill>
              </a:rPr>
              <a:t>Francesco Villa </a:t>
            </a:r>
            <a:r>
              <a:rPr lang="it-IT"/>
              <a:t>ma questi autorinon reggevano, per diffusione, al confronto con Jaclot, Deplanque, Hunter, Parmetler e Queirolo </a:t>
            </a:r>
          </a:p>
        </p:txBody>
      </p:sp>
      <p:sp>
        <p:nvSpPr>
          <p:cNvPr id="29709" name="Rettangolo 22"/>
          <p:cNvSpPr>
            <a:spLocks noChangeArrowheads="1"/>
          </p:cNvSpPr>
          <p:nvPr/>
        </p:nvSpPr>
        <p:spPr bwMode="auto">
          <a:xfrm>
            <a:off x="500063" y="3071813"/>
            <a:ext cx="6000750" cy="2800350"/>
          </a:xfrm>
          <a:prstGeom prst="rect">
            <a:avLst/>
          </a:prstGeom>
          <a:noFill/>
          <a:ln w="9525">
            <a:noFill/>
            <a:miter lim="800000"/>
            <a:headEnd/>
            <a:tailEnd/>
          </a:ln>
        </p:spPr>
        <p:txBody>
          <a:bodyPr>
            <a:spAutoFit/>
          </a:bodyPr>
          <a:lstStyle/>
          <a:p>
            <a:pPr algn="ctr"/>
            <a:r>
              <a:rPr lang="it-IT" sz="1600"/>
              <a:t>Soltanto con le opere di </a:t>
            </a:r>
            <a:r>
              <a:rPr lang="it-IT" sz="1600" b="1">
                <a:solidFill>
                  <a:srgbClr val="C00000"/>
                </a:solidFill>
              </a:rPr>
              <a:t>Francesco Marchi</a:t>
            </a:r>
            <a:r>
              <a:rPr lang="it-IT" sz="1600"/>
              <a:t>, le quali furono adottate in numerose scuole del Regno, si avviò la “riscossa” italiana</a:t>
            </a:r>
          </a:p>
          <a:p>
            <a:endParaRPr lang="it-IT" sz="1600"/>
          </a:p>
          <a:p>
            <a:endParaRPr lang="it-IT" sz="1600"/>
          </a:p>
          <a:p>
            <a:endParaRPr lang="it-IT" sz="1600"/>
          </a:p>
          <a:p>
            <a:endParaRPr lang="it-IT" sz="1400"/>
          </a:p>
          <a:p>
            <a:pPr algn="ctr"/>
            <a:r>
              <a:rPr lang="it-IT" sz="1600"/>
              <a:t>numerosi scrittori seguaci dei Degrange, nonché autori di libri adottati nelle scuole superiori – fra cui si ricordano Filippo Parmetler e Pellegrino Passerini – si “convertirono” alle teorie del Marchi e ne divennero instancabili divulgatori</a:t>
            </a:r>
          </a:p>
        </p:txBody>
      </p:sp>
      <p:pic>
        <p:nvPicPr>
          <p:cNvPr id="29710" name="Immagine 23" descr="C:\Users\Stefano\Documents\libri\STORIA DELLA RAGIONERIA\NUOVO FILE CON FRONTESPIZI\FOTO\marchi e rossi\CIMG4918.JPG"/>
          <p:cNvPicPr>
            <a:picLocks noChangeAspect="1" noChangeArrowheads="1"/>
          </p:cNvPicPr>
          <p:nvPr/>
        </p:nvPicPr>
        <p:blipFill>
          <a:blip r:embed="rId3" cstate="print"/>
          <a:srcRect/>
          <a:stretch>
            <a:fillRect/>
          </a:stretch>
        </p:blipFill>
        <p:spPr bwMode="auto">
          <a:xfrm>
            <a:off x="6640513" y="3087688"/>
            <a:ext cx="2146300" cy="2913062"/>
          </a:xfrm>
          <a:prstGeom prst="rect">
            <a:avLst/>
          </a:prstGeom>
          <a:noFill/>
          <a:ln w="9525">
            <a:solidFill>
              <a:schemeClr val="tx1"/>
            </a:solidFill>
            <a:miter lim="800000"/>
            <a:headEnd/>
            <a:tailEnd/>
          </a:ln>
        </p:spPr>
      </p:pic>
      <p:sp>
        <p:nvSpPr>
          <p:cNvPr id="29711" name="Rectangle 4"/>
          <p:cNvSpPr>
            <a:spLocks noChangeArrowheads="1"/>
          </p:cNvSpPr>
          <p:nvPr/>
        </p:nvSpPr>
        <p:spPr bwMode="auto">
          <a:xfrm>
            <a:off x="6572250" y="6072188"/>
            <a:ext cx="2571750" cy="584200"/>
          </a:xfrm>
          <a:prstGeom prst="rect">
            <a:avLst/>
          </a:prstGeom>
          <a:noFill/>
          <a:ln w="9525">
            <a:noFill/>
            <a:miter lim="800000"/>
            <a:headEnd/>
            <a:tailEnd/>
          </a:ln>
        </p:spPr>
        <p:txBody>
          <a:bodyPr anchor="ctr">
            <a:spAutoFit/>
          </a:bodyPr>
          <a:lstStyle/>
          <a:p>
            <a:pPr algn="ctr" eaLnBrk="0" hangingPunct="0"/>
            <a:r>
              <a:rPr lang="it-IT" sz="1600" i="1">
                <a:cs typeface="Times New Roman" pitchFamily="18" charset="0"/>
              </a:rPr>
              <a:t>Francesco Marchi – I cinquecontisti (1867)</a:t>
            </a:r>
            <a:endParaRPr lang="it-IT"/>
          </a:p>
        </p:txBody>
      </p:sp>
      <p:sp>
        <p:nvSpPr>
          <p:cNvPr id="29712" name="Rettangolo 25"/>
          <p:cNvSpPr>
            <a:spLocks noChangeArrowheads="1"/>
          </p:cNvSpPr>
          <p:nvPr/>
        </p:nvSpPr>
        <p:spPr bwMode="auto">
          <a:xfrm>
            <a:off x="142875" y="5929313"/>
            <a:ext cx="6500813" cy="738187"/>
          </a:xfrm>
          <a:prstGeom prst="rect">
            <a:avLst/>
          </a:prstGeom>
          <a:noFill/>
          <a:ln w="9525">
            <a:noFill/>
            <a:miter lim="800000"/>
            <a:headEnd/>
            <a:tailEnd/>
          </a:ln>
        </p:spPr>
        <p:txBody>
          <a:bodyPr>
            <a:spAutoFit/>
          </a:bodyPr>
          <a:lstStyle/>
          <a:p>
            <a:r>
              <a:rPr lang="it-IT" sz="1400" b="1"/>
              <a:t>Questa vigorosa attività intellettuale che rilanciò la ragioneria italiana proseguì e si intensificò grazie al contributo di altri importanti autori, quali Giuseppe Cerboni, Giovanni Rossi e Fabio Besta, solo per citare i più noti</a:t>
            </a:r>
          </a:p>
        </p:txBody>
      </p:sp>
      <p:sp>
        <p:nvSpPr>
          <p:cNvPr id="297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29714"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
        <p:nvSpPr>
          <p:cNvPr id="29715" name="Freccia in giù 6"/>
          <p:cNvSpPr>
            <a:spLocks noChangeArrowheads="1"/>
          </p:cNvSpPr>
          <p:nvPr/>
        </p:nvSpPr>
        <p:spPr bwMode="auto">
          <a:xfrm>
            <a:off x="2571750" y="3929063"/>
            <a:ext cx="1857375" cy="785812"/>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30723"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3072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30725"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3072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072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0728" name="Rettangolo 11"/>
          <p:cNvSpPr>
            <a:spLocks noChangeArrowheads="1"/>
          </p:cNvSpPr>
          <p:nvPr/>
        </p:nvSpPr>
        <p:spPr bwMode="auto">
          <a:xfrm>
            <a:off x="2214563" y="214313"/>
            <a:ext cx="5262562" cy="461962"/>
          </a:xfrm>
          <a:prstGeom prst="rect">
            <a:avLst/>
          </a:prstGeom>
          <a:noFill/>
          <a:ln w="9525">
            <a:noFill/>
            <a:miter lim="800000"/>
            <a:headEnd/>
            <a:tailEnd/>
          </a:ln>
        </p:spPr>
        <p:txBody>
          <a:bodyPr wrap="none">
            <a:spAutoFit/>
          </a:bodyPr>
          <a:lstStyle/>
          <a:p>
            <a:r>
              <a:rPr lang="it-IT" sz="2400" b="1">
                <a:solidFill>
                  <a:srgbClr val="0070C0"/>
                </a:solidFill>
              </a:rPr>
              <a:t>La ragioneria nell’età moderna (12)</a:t>
            </a:r>
            <a:endParaRPr lang="it-IT" sz="2400">
              <a:solidFill>
                <a:srgbClr val="0070C0"/>
              </a:solidFill>
            </a:endParaRPr>
          </a:p>
        </p:txBody>
      </p:sp>
      <p:sp>
        <p:nvSpPr>
          <p:cNvPr id="3072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0730" name="Rectangle 1"/>
          <p:cNvSpPr>
            <a:spLocks noChangeArrowheads="1"/>
          </p:cNvSpPr>
          <p:nvPr/>
        </p:nvSpPr>
        <p:spPr bwMode="auto">
          <a:xfrm>
            <a:off x="6500813" y="112713"/>
            <a:ext cx="2643187" cy="231775"/>
          </a:xfrm>
          <a:prstGeom prst="rect">
            <a:avLst/>
          </a:prstGeom>
          <a:noFill/>
          <a:ln w="9525">
            <a:noFill/>
            <a:miter lim="800000"/>
            <a:headEnd/>
            <a:tailEnd/>
          </a:ln>
        </p:spPr>
        <p:txBody>
          <a:bodyPr anchor="ctr">
            <a:spAutoFit/>
          </a:bodyPr>
          <a:lstStyle/>
          <a:p>
            <a:pPr eaLnBrk="0" hangingPunct="0"/>
            <a:r>
              <a:rPr lang="it-IT" sz="900"/>
              <a:t> </a:t>
            </a:r>
            <a:endParaRPr lang="it-IT"/>
          </a:p>
        </p:txBody>
      </p:sp>
      <p:sp>
        <p:nvSpPr>
          <p:cNvPr id="30731" name="Rettangolo 15"/>
          <p:cNvSpPr>
            <a:spLocks noChangeArrowheads="1"/>
          </p:cNvSpPr>
          <p:nvPr/>
        </p:nvSpPr>
        <p:spPr bwMode="auto">
          <a:xfrm>
            <a:off x="428625" y="714375"/>
            <a:ext cx="8286750" cy="369888"/>
          </a:xfrm>
          <a:prstGeom prst="rect">
            <a:avLst/>
          </a:prstGeom>
          <a:noFill/>
          <a:ln w="9525">
            <a:noFill/>
            <a:miter lim="800000"/>
            <a:headEnd/>
            <a:tailEnd/>
          </a:ln>
        </p:spPr>
        <p:txBody>
          <a:bodyPr>
            <a:spAutoFit/>
          </a:bodyPr>
          <a:lstStyle/>
          <a:p>
            <a:pPr algn="ctr"/>
            <a:r>
              <a:rPr lang="it-IT" b="1"/>
              <a:t>Nel secondo ottocento nacque la ragioneria “scientifica”</a:t>
            </a:r>
          </a:p>
        </p:txBody>
      </p:sp>
      <p:sp>
        <p:nvSpPr>
          <p:cNvPr id="30732" name="Rettangolo 14"/>
          <p:cNvSpPr>
            <a:spLocks noChangeArrowheads="1"/>
          </p:cNvSpPr>
          <p:nvPr/>
        </p:nvSpPr>
        <p:spPr bwMode="auto">
          <a:xfrm>
            <a:off x="285750" y="1214438"/>
            <a:ext cx="8643938" cy="646112"/>
          </a:xfrm>
          <a:prstGeom prst="rect">
            <a:avLst/>
          </a:prstGeom>
          <a:noFill/>
          <a:ln w="9525">
            <a:noFill/>
            <a:miter lim="800000"/>
            <a:headEnd/>
            <a:tailEnd/>
          </a:ln>
        </p:spPr>
        <p:txBody>
          <a:bodyPr>
            <a:spAutoFit/>
          </a:bodyPr>
          <a:lstStyle/>
          <a:p>
            <a:pPr algn="ctr"/>
            <a:r>
              <a:rPr lang="it-IT" i="1"/>
              <a:t>La nostra disciplina in quegli anni ha registrato uno sviluppo inusitato, tanto da poter definire questo periodo come il “</a:t>
            </a:r>
            <a:r>
              <a:rPr lang="it-IT" b="1" i="1">
                <a:solidFill>
                  <a:srgbClr val="C00000"/>
                </a:solidFill>
              </a:rPr>
              <a:t>periodo d’oro</a:t>
            </a:r>
            <a:r>
              <a:rPr lang="it-IT" i="1"/>
              <a:t>” della ragioneria italiana</a:t>
            </a:r>
          </a:p>
        </p:txBody>
      </p:sp>
      <p:sp>
        <p:nvSpPr>
          <p:cNvPr id="30733" name="Text Box 15"/>
          <p:cNvSpPr txBox="1">
            <a:spLocks noChangeArrowheads="1"/>
          </p:cNvSpPr>
          <p:nvPr/>
        </p:nvSpPr>
        <p:spPr bwMode="auto">
          <a:xfrm>
            <a:off x="4081463" y="3714750"/>
            <a:ext cx="1766887" cy="869950"/>
          </a:xfrm>
          <a:prstGeom prst="rect">
            <a:avLst/>
          </a:prstGeom>
          <a:solidFill>
            <a:srgbClr val="FFFFFF"/>
          </a:solidFill>
          <a:ln w="9525">
            <a:solidFill>
              <a:srgbClr val="000000"/>
            </a:solidFill>
            <a:miter lim="800000"/>
            <a:headEnd/>
            <a:tailEnd/>
          </a:ln>
        </p:spPr>
        <p:txBody>
          <a:bodyPr/>
          <a:lstStyle/>
          <a:p>
            <a:pPr algn="ctr">
              <a:spcAft>
                <a:spcPts val="1000"/>
              </a:spcAft>
            </a:pPr>
            <a:r>
              <a:rPr lang="it-IT" sz="2500" b="1">
                <a:latin typeface="Calibri" pitchFamily="34" charset="0"/>
              </a:rPr>
              <a:t>FERMENTO CULTURALE</a:t>
            </a:r>
            <a:endParaRPr lang="it-IT" sz="2500" b="1"/>
          </a:p>
        </p:txBody>
      </p:sp>
      <p:sp>
        <p:nvSpPr>
          <p:cNvPr id="30734" name="AutoShape 16"/>
          <p:cNvSpPr>
            <a:spLocks noChangeArrowheads="1"/>
          </p:cNvSpPr>
          <p:nvPr/>
        </p:nvSpPr>
        <p:spPr bwMode="auto">
          <a:xfrm rot="-828577">
            <a:off x="5280025" y="4722813"/>
            <a:ext cx="242888" cy="855662"/>
          </a:xfrm>
          <a:prstGeom prst="downArrow">
            <a:avLst>
              <a:gd name="adj1" fmla="val 50000"/>
              <a:gd name="adj2" fmla="val 88072"/>
            </a:avLst>
          </a:prstGeom>
          <a:solidFill>
            <a:srgbClr val="FFFFFF"/>
          </a:solidFill>
          <a:ln w="9525">
            <a:solidFill>
              <a:srgbClr val="000000"/>
            </a:solidFill>
            <a:miter lim="800000"/>
            <a:headEnd/>
            <a:tailEnd/>
          </a:ln>
        </p:spPr>
        <p:txBody>
          <a:bodyPr vert="eaVert"/>
          <a:lstStyle/>
          <a:p>
            <a:endParaRPr lang="it-IT"/>
          </a:p>
        </p:txBody>
      </p:sp>
      <p:sp>
        <p:nvSpPr>
          <p:cNvPr id="30735" name="AutoShape 17"/>
          <p:cNvSpPr>
            <a:spLocks noChangeArrowheads="1"/>
          </p:cNvSpPr>
          <p:nvPr/>
        </p:nvSpPr>
        <p:spPr bwMode="auto">
          <a:xfrm>
            <a:off x="5900738" y="4079875"/>
            <a:ext cx="977900" cy="277813"/>
          </a:xfrm>
          <a:prstGeom prst="rightArrow">
            <a:avLst>
              <a:gd name="adj1" fmla="val 50000"/>
              <a:gd name="adj2" fmla="val 88000"/>
            </a:avLst>
          </a:prstGeom>
          <a:solidFill>
            <a:srgbClr val="FFFFFF"/>
          </a:solidFill>
          <a:ln w="9525">
            <a:solidFill>
              <a:srgbClr val="000000"/>
            </a:solidFill>
            <a:miter lim="800000"/>
            <a:headEnd/>
            <a:tailEnd/>
          </a:ln>
        </p:spPr>
        <p:txBody>
          <a:bodyPr/>
          <a:lstStyle/>
          <a:p>
            <a:endParaRPr lang="it-IT"/>
          </a:p>
        </p:txBody>
      </p:sp>
      <p:sp>
        <p:nvSpPr>
          <p:cNvPr id="30736" name="AutoShape 18"/>
          <p:cNvSpPr>
            <a:spLocks noChangeArrowheads="1"/>
          </p:cNvSpPr>
          <p:nvPr/>
        </p:nvSpPr>
        <p:spPr bwMode="auto">
          <a:xfrm>
            <a:off x="3105150" y="4079875"/>
            <a:ext cx="914400" cy="277813"/>
          </a:xfrm>
          <a:prstGeom prst="leftArrow">
            <a:avLst>
              <a:gd name="adj1" fmla="val 50000"/>
              <a:gd name="adj2" fmla="val 82286"/>
            </a:avLst>
          </a:prstGeom>
          <a:solidFill>
            <a:srgbClr val="FFFFFF"/>
          </a:solidFill>
          <a:ln w="9525">
            <a:solidFill>
              <a:srgbClr val="000000"/>
            </a:solidFill>
            <a:miter lim="800000"/>
            <a:headEnd/>
            <a:tailEnd/>
          </a:ln>
        </p:spPr>
        <p:txBody>
          <a:bodyPr/>
          <a:lstStyle/>
          <a:p>
            <a:endParaRPr lang="it-IT"/>
          </a:p>
        </p:txBody>
      </p:sp>
      <p:sp>
        <p:nvSpPr>
          <p:cNvPr id="30737" name="AutoShape 19"/>
          <p:cNvSpPr>
            <a:spLocks noChangeArrowheads="1"/>
          </p:cNvSpPr>
          <p:nvPr/>
        </p:nvSpPr>
        <p:spPr bwMode="auto">
          <a:xfrm>
            <a:off x="4843463" y="2709863"/>
            <a:ext cx="260350" cy="849312"/>
          </a:xfrm>
          <a:prstGeom prst="upArrow">
            <a:avLst>
              <a:gd name="adj1" fmla="val 50000"/>
              <a:gd name="adj2" fmla="val 81555"/>
            </a:avLst>
          </a:prstGeom>
          <a:solidFill>
            <a:srgbClr val="FFFFFF"/>
          </a:solidFill>
          <a:ln w="9525">
            <a:solidFill>
              <a:srgbClr val="000000"/>
            </a:solidFill>
            <a:miter lim="800000"/>
            <a:headEnd/>
            <a:tailEnd/>
          </a:ln>
        </p:spPr>
        <p:txBody>
          <a:bodyPr vert="eaVert"/>
          <a:lstStyle/>
          <a:p>
            <a:endParaRPr lang="it-IT"/>
          </a:p>
        </p:txBody>
      </p:sp>
      <p:sp>
        <p:nvSpPr>
          <p:cNvPr id="30738" name="AutoShape 20"/>
          <p:cNvSpPr>
            <a:spLocks noChangeArrowheads="1"/>
          </p:cNvSpPr>
          <p:nvPr/>
        </p:nvSpPr>
        <p:spPr bwMode="auto">
          <a:xfrm rot="4226316">
            <a:off x="5735638" y="2809875"/>
            <a:ext cx="354012" cy="998538"/>
          </a:xfrm>
          <a:prstGeom prst="upArrow">
            <a:avLst>
              <a:gd name="adj1" fmla="val 50000"/>
              <a:gd name="adj2" fmla="val 98774"/>
            </a:avLst>
          </a:prstGeom>
          <a:solidFill>
            <a:srgbClr val="FFFFFF"/>
          </a:solidFill>
          <a:ln w="9525">
            <a:solidFill>
              <a:srgbClr val="000000"/>
            </a:solidFill>
            <a:miter lim="800000"/>
            <a:headEnd/>
            <a:tailEnd/>
          </a:ln>
        </p:spPr>
        <p:txBody>
          <a:bodyPr vert="eaVert"/>
          <a:lstStyle/>
          <a:p>
            <a:endParaRPr lang="it-IT"/>
          </a:p>
        </p:txBody>
      </p:sp>
      <p:sp>
        <p:nvSpPr>
          <p:cNvPr id="30739" name="AutoShape 21"/>
          <p:cNvSpPr>
            <a:spLocks noChangeArrowheads="1"/>
          </p:cNvSpPr>
          <p:nvPr/>
        </p:nvSpPr>
        <p:spPr bwMode="auto">
          <a:xfrm rot="-3666898">
            <a:off x="3867944" y="2813844"/>
            <a:ext cx="342900" cy="915988"/>
          </a:xfrm>
          <a:prstGeom prst="upArrow">
            <a:avLst>
              <a:gd name="adj1" fmla="val 50000"/>
              <a:gd name="adj2" fmla="val 85890"/>
            </a:avLst>
          </a:prstGeom>
          <a:solidFill>
            <a:srgbClr val="FFFFFF"/>
          </a:solidFill>
          <a:ln w="9525">
            <a:solidFill>
              <a:srgbClr val="000000"/>
            </a:solidFill>
            <a:miter lim="800000"/>
            <a:headEnd/>
            <a:tailEnd/>
          </a:ln>
        </p:spPr>
        <p:txBody>
          <a:bodyPr vert="eaVert"/>
          <a:lstStyle/>
          <a:p>
            <a:endParaRPr lang="it-IT"/>
          </a:p>
        </p:txBody>
      </p:sp>
      <p:sp>
        <p:nvSpPr>
          <p:cNvPr id="30740" name="AutoShape 22"/>
          <p:cNvSpPr>
            <a:spLocks noChangeArrowheads="1"/>
          </p:cNvSpPr>
          <p:nvPr/>
        </p:nvSpPr>
        <p:spPr bwMode="auto">
          <a:xfrm rot="7399800">
            <a:off x="6049169" y="4579144"/>
            <a:ext cx="260350" cy="928688"/>
          </a:xfrm>
          <a:prstGeom prst="upArrow">
            <a:avLst>
              <a:gd name="adj1" fmla="val 50000"/>
              <a:gd name="adj2" fmla="val 89177"/>
            </a:avLst>
          </a:prstGeom>
          <a:solidFill>
            <a:srgbClr val="FFFFFF"/>
          </a:solidFill>
          <a:ln w="9525">
            <a:solidFill>
              <a:srgbClr val="000000"/>
            </a:solidFill>
            <a:miter lim="800000"/>
            <a:headEnd/>
            <a:tailEnd/>
          </a:ln>
        </p:spPr>
        <p:txBody>
          <a:bodyPr vert="eaVert"/>
          <a:lstStyle/>
          <a:p>
            <a:endParaRPr lang="it-IT"/>
          </a:p>
        </p:txBody>
      </p:sp>
      <p:sp>
        <p:nvSpPr>
          <p:cNvPr id="30741" name="AutoShape 23"/>
          <p:cNvSpPr>
            <a:spLocks noChangeArrowheads="1"/>
          </p:cNvSpPr>
          <p:nvPr/>
        </p:nvSpPr>
        <p:spPr bwMode="auto">
          <a:xfrm rot="-7296326">
            <a:off x="3595688" y="4578350"/>
            <a:ext cx="260350" cy="911225"/>
          </a:xfrm>
          <a:prstGeom prst="upArrow">
            <a:avLst>
              <a:gd name="adj1" fmla="val 50000"/>
              <a:gd name="adj2" fmla="val 87500"/>
            </a:avLst>
          </a:prstGeom>
          <a:solidFill>
            <a:srgbClr val="FFFFFF"/>
          </a:solidFill>
          <a:ln w="9525">
            <a:solidFill>
              <a:srgbClr val="000000"/>
            </a:solidFill>
            <a:miter lim="800000"/>
            <a:headEnd/>
            <a:tailEnd/>
          </a:ln>
        </p:spPr>
        <p:txBody>
          <a:bodyPr vert="eaVert"/>
          <a:lstStyle/>
          <a:p>
            <a:endParaRPr lang="it-IT"/>
          </a:p>
        </p:txBody>
      </p:sp>
      <p:sp>
        <p:nvSpPr>
          <p:cNvPr id="30742" name="Text Box 24"/>
          <p:cNvSpPr txBox="1">
            <a:spLocks noChangeArrowheads="1"/>
          </p:cNvSpPr>
          <p:nvPr/>
        </p:nvSpPr>
        <p:spPr bwMode="auto">
          <a:xfrm>
            <a:off x="4156075" y="2268538"/>
            <a:ext cx="1641475" cy="428625"/>
          </a:xfrm>
          <a:prstGeom prst="rect">
            <a:avLst/>
          </a:prstGeom>
          <a:solidFill>
            <a:srgbClr val="FFFFFF"/>
          </a:solidFill>
          <a:ln w="9525">
            <a:noFill/>
            <a:miter lim="800000"/>
            <a:headEnd/>
            <a:tailEnd/>
          </a:ln>
        </p:spPr>
        <p:txBody>
          <a:bodyPr/>
          <a:lstStyle/>
          <a:p>
            <a:pPr algn="ctr">
              <a:spcAft>
                <a:spcPts val="1000"/>
              </a:spcAft>
            </a:pPr>
            <a:r>
              <a:rPr lang="it-IT" sz="1600" b="1">
                <a:latin typeface="Calibri" pitchFamily="34" charset="0"/>
              </a:rPr>
              <a:t>Studi e ricerche</a:t>
            </a:r>
            <a:endParaRPr lang="it-IT" sz="2400" b="1"/>
          </a:p>
        </p:txBody>
      </p:sp>
      <p:sp>
        <p:nvSpPr>
          <p:cNvPr id="30743" name="Text Box 25"/>
          <p:cNvSpPr txBox="1">
            <a:spLocks noChangeArrowheads="1"/>
          </p:cNvSpPr>
          <p:nvPr/>
        </p:nvSpPr>
        <p:spPr bwMode="auto">
          <a:xfrm>
            <a:off x="6411913" y="2633663"/>
            <a:ext cx="1355725" cy="798512"/>
          </a:xfrm>
          <a:prstGeom prst="rect">
            <a:avLst/>
          </a:prstGeom>
          <a:solidFill>
            <a:srgbClr val="FFFFFF"/>
          </a:solidFill>
          <a:ln w="9525">
            <a:noFill/>
            <a:miter lim="800000"/>
            <a:headEnd/>
            <a:tailEnd/>
          </a:ln>
        </p:spPr>
        <p:txBody>
          <a:bodyPr/>
          <a:lstStyle/>
          <a:p>
            <a:pPr algn="ctr">
              <a:spcAft>
                <a:spcPts val="1000"/>
              </a:spcAft>
            </a:pPr>
            <a:r>
              <a:rPr lang="it-IT" sz="1600" b="1">
                <a:latin typeface="Calibri" pitchFamily="34" charset="0"/>
              </a:rPr>
              <a:t>Congressi nazionali dei ragionieri</a:t>
            </a:r>
            <a:endParaRPr lang="it-IT" sz="2400" b="1"/>
          </a:p>
        </p:txBody>
      </p:sp>
      <p:sp>
        <p:nvSpPr>
          <p:cNvPr id="30744" name="Text Box 26"/>
          <p:cNvSpPr txBox="1">
            <a:spLocks noChangeArrowheads="1"/>
          </p:cNvSpPr>
          <p:nvPr/>
        </p:nvSpPr>
        <p:spPr bwMode="auto">
          <a:xfrm>
            <a:off x="642938" y="2214563"/>
            <a:ext cx="2959100" cy="1304925"/>
          </a:xfrm>
          <a:prstGeom prst="rect">
            <a:avLst/>
          </a:prstGeom>
          <a:solidFill>
            <a:srgbClr val="FFFFFF"/>
          </a:solidFill>
          <a:ln w="9525">
            <a:noFill/>
            <a:miter lim="800000"/>
            <a:headEnd/>
            <a:tailEnd/>
          </a:ln>
        </p:spPr>
        <p:txBody>
          <a:bodyPr/>
          <a:lstStyle/>
          <a:p>
            <a:pPr algn="ctr">
              <a:spcAft>
                <a:spcPts val="1000"/>
              </a:spcAft>
            </a:pPr>
            <a:r>
              <a:rPr lang="it-IT" sz="1600" b="1">
                <a:latin typeface="Calibri" pitchFamily="34" charset="0"/>
              </a:rPr>
              <a:t>Insegnamento superiore ed universitario:</a:t>
            </a:r>
          </a:p>
          <a:p>
            <a:pPr>
              <a:spcAft>
                <a:spcPts val="1000"/>
              </a:spcAft>
            </a:pPr>
            <a:r>
              <a:rPr lang="it-IT" sz="1400" b="1">
                <a:latin typeface="Calibri" pitchFamily="34" charset="0"/>
              </a:rPr>
              <a:t>- Qualificazione degli istituti tecnici</a:t>
            </a:r>
          </a:p>
          <a:p>
            <a:pPr>
              <a:spcAft>
                <a:spcPts val="1000"/>
              </a:spcAft>
            </a:pPr>
            <a:r>
              <a:rPr lang="it-IT" sz="1400" b="1">
                <a:latin typeface="Calibri" pitchFamily="34" charset="0"/>
              </a:rPr>
              <a:t>- Scuole superiori di commercio</a:t>
            </a:r>
          </a:p>
        </p:txBody>
      </p:sp>
      <p:sp>
        <p:nvSpPr>
          <p:cNvPr id="30745" name="Text Box 27"/>
          <p:cNvSpPr txBox="1">
            <a:spLocks noChangeArrowheads="1"/>
          </p:cNvSpPr>
          <p:nvPr/>
        </p:nvSpPr>
        <p:spPr bwMode="auto">
          <a:xfrm>
            <a:off x="6940550" y="3590925"/>
            <a:ext cx="1846263" cy="1271588"/>
          </a:xfrm>
          <a:prstGeom prst="rect">
            <a:avLst/>
          </a:prstGeom>
          <a:solidFill>
            <a:srgbClr val="FFFFFF"/>
          </a:solidFill>
          <a:ln w="9525">
            <a:noFill/>
            <a:miter lim="800000"/>
            <a:headEnd/>
            <a:tailEnd/>
          </a:ln>
        </p:spPr>
        <p:txBody>
          <a:bodyPr/>
          <a:lstStyle/>
          <a:p>
            <a:pPr algn="ctr">
              <a:spcAft>
                <a:spcPts val="1000"/>
              </a:spcAft>
            </a:pPr>
            <a:r>
              <a:rPr lang="it-IT" sz="1600" b="1">
                <a:latin typeface="Calibri" pitchFamily="34" charset="0"/>
              </a:rPr>
              <a:t>Lotta per il riconoscimento giuridico della professione contabile</a:t>
            </a:r>
            <a:endParaRPr lang="it-IT" sz="2400" b="1"/>
          </a:p>
        </p:txBody>
      </p:sp>
      <p:sp>
        <p:nvSpPr>
          <p:cNvPr id="30746" name="Text Box 28"/>
          <p:cNvSpPr txBox="1">
            <a:spLocks noChangeArrowheads="1"/>
          </p:cNvSpPr>
          <p:nvPr/>
        </p:nvSpPr>
        <p:spPr bwMode="auto">
          <a:xfrm>
            <a:off x="6589713" y="5100638"/>
            <a:ext cx="1697037" cy="1062037"/>
          </a:xfrm>
          <a:prstGeom prst="rect">
            <a:avLst/>
          </a:prstGeom>
          <a:solidFill>
            <a:srgbClr val="FFFFFF"/>
          </a:solidFill>
          <a:ln w="9525">
            <a:noFill/>
            <a:miter lim="800000"/>
            <a:headEnd/>
            <a:tailEnd/>
          </a:ln>
        </p:spPr>
        <p:txBody>
          <a:bodyPr/>
          <a:lstStyle/>
          <a:p>
            <a:pPr algn="ctr">
              <a:spcAft>
                <a:spcPts val="1000"/>
              </a:spcAft>
            </a:pPr>
            <a:r>
              <a:rPr lang="it-IT" sz="1600" b="1">
                <a:latin typeface="Calibri" pitchFamily="34" charset="0"/>
              </a:rPr>
              <a:t>Fondazione dei primi moderni Collegi dei ragionieri</a:t>
            </a:r>
            <a:endParaRPr lang="it-IT" sz="2400" b="1"/>
          </a:p>
        </p:txBody>
      </p:sp>
      <p:sp>
        <p:nvSpPr>
          <p:cNvPr id="30747" name="Text Box 29"/>
          <p:cNvSpPr txBox="1">
            <a:spLocks noChangeArrowheads="1"/>
          </p:cNvSpPr>
          <p:nvPr/>
        </p:nvSpPr>
        <p:spPr bwMode="auto">
          <a:xfrm>
            <a:off x="5184775" y="5640388"/>
            <a:ext cx="1316038" cy="574675"/>
          </a:xfrm>
          <a:prstGeom prst="rect">
            <a:avLst/>
          </a:prstGeom>
          <a:solidFill>
            <a:srgbClr val="FFFFFF"/>
          </a:solidFill>
          <a:ln w="9525">
            <a:noFill/>
            <a:miter lim="800000"/>
            <a:headEnd/>
            <a:tailEnd/>
          </a:ln>
        </p:spPr>
        <p:txBody>
          <a:bodyPr/>
          <a:lstStyle/>
          <a:p>
            <a:pPr algn="ctr">
              <a:spcAft>
                <a:spcPts val="1000"/>
              </a:spcAft>
            </a:pPr>
            <a:r>
              <a:rPr lang="it-IT" sz="1600" b="1">
                <a:latin typeface="Calibri" pitchFamily="34" charset="0"/>
              </a:rPr>
              <a:t>Mostre di ragioneria</a:t>
            </a:r>
            <a:endParaRPr lang="it-IT" sz="2400" b="1"/>
          </a:p>
        </p:txBody>
      </p:sp>
      <p:sp>
        <p:nvSpPr>
          <p:cNvPr id="30748" name="Text Box 30"/>
          <p:cNvSpPr txBox="1">
            <a:spLocks noChangeArrowheads="1"/>
          </p:cNvSpPr>
          <p:nvPr/>
        </p:nvSpPr>
        <p:spPr bwMode="auto">
          <a:xfrm>
            <a:off x="1571625" y="5322888"/>
            <a:ext cx="1833563" cy="798512"/>
          </a:xfrm>
          <a:prstGeom prst="rect">
            <a:avLst/>
          </a:prstGeom>
          <a:solidFill>
            <a:srgbClr val="FFFFFF"/>
          </a:solidFill>
          <a:ln w="9525">
            <a:noFill/>
            <a:miter lim="800000"/>
            <a:headEnd/>
            <a:tailEnd/>
          </a:ln>
        </p:spPr>
        <p:txBody>
          <a:bodyPr/>
          <a:lstStyle/>
          <a:p>
            <a:pPr algn="ctr">
              <a:spcAft>
                <a:spcPts val="1000"/>
              </a:spcAft>
            </a:pPr>
            <a:r>
              <a:rPr lang="it-IT" sz="1600" b="1">
                <a:latin typeface="Calibri" pitchFamily="34" charset="0"/>
              </a:rPr>
              <a:t>Concorsi a premio per le migliori opere di ragioneria</a:t>
            </a:r>
            <a:endParaRPr lang="it-IT" sz="2400" b="1"/>
          </a:p>
        </p:txBody>
      </p:sp>
      <p:sp>
        <p:nvSpPr>
          <p:cNvPr id="30749" name="Text Box 31"/>
          <p:cNvSpPr txBox="1">
            <a:spLocks noChangeArrowheads="1"/>
          </p:cNvSpPr>
          <p:nvPr/>
        </p:nvSpPr>
        <p:spPr bwMode="auto">
          <a:xfrm>
            <a:off x="928688" y="3825875"/>
            <a:ext cx="2078037" cy="1312863"/>
          </a:xfrm>
          <a:prstGeom prst="rect">
            <a:avLst/>
          </a:prstGeom>
          <a:solidFill>
            <a:srgbClr val="FFFFFF"/>
          </a:solidFill>
          <a:ln w="9525">
            <a:noFill/>
            <a:miter lim="800000"/>
            <a:headEnd/>
            <a:tailEnd/>
          </a:ln>
        </p:spPr>
        <p:txBody>
          <a:bodyPr/>
          <a:lstStyle/>
          <a:p>
            <a:pPr algn="ctr">
              <a:spcAft>
                <a:spcPts val="1000"/>
              </a:spcAft>
            </a:pPr>
            <a:r>
              <a:rPr lang="it-IT" sz="1600" b="1">
                <a:latin typeface="Calibri" pitchFamily="34" charset="0"/>
              </a:rPr>
              <a:t>Qualificazione delle iniziative editoriali (dizionari, enciclopedie, trattati, collane, riviste)</a:t>
            </a:r>
            <a:endParaRPr lang="it-IT" sz="2400" b="1"/>
          </a:p>
        </p:txBody>
      </p:sp>
      <p:sp>
        <p:nvSpPr>
          <p:cNvPr id="30750" name="AutoShape 32"/>
          <p:cNvSpPr>
            <a:spLocks noChangeArrowheads="1"/>
          </p:cNvSpPr>
          <p:nvPr/>
        </p:nvSpPr>
        <p:spPr bwMode="auto">
          <a:xfrm rot="797092">
            <a:off x="4471988" y="4732338"/>
            <a:ext cx="242887" cy="846137"/>
          </a:xfrm>
          <a:prstGeom prst="downArrow">
            <a:avLst>
              <a:gd name="adj1" fmla="val 50000"/>
              <a:gd name="adj2" fmla="val 87092"/>
            </a:avLst>
          </a:prstGeom>
          <a:solidFill>
            <a:srgbClr val="FFFFFF"/>
          </a:solidFill>
          <a:ln w="9525">
            <a:solidFill>
              <a:srgbClr val="000000"/>
            </a:solidFill>
            <a:miter lim="800000"/>
            <a:headEnd/>
            <a:tailEnd/>
          </a:ln>
        </p:spPr>
        <p:txBody>
          <a:bodyPr vert="eaVert"/>
          <a:lstStyle/>
          <a:p>
            <a:endParaRPr lang="it-IT"/>
          </a:p>
        </p:txBody>
      </p:sp>
      <p:sp>
        <p:nvSpPr>
          <p:cNvPr id="30751" name="Text Box 33"/>
          <p:cNvSpPr txBox="1">
            <a:spLocks noChangeArrowheads="1"/>
          </p:cNvSpPr>
          <p:nvPr/>
        </p:nvSpPr>
        <p:spPr bwMode="auto">
          <a:xfrm>
            <a:off x="3571875" y="5649913"/>
            <a:ext cx="1470025" cy="798512"/>
          </a:xfrm>
          <a:prstGeom prst="rect">
            <a:avLst/>
          </a:prstGeom>
          <a:solidFill>
            <a:srgbClr val="FFFFFF"/>
          </a:solidFill>
          <a:ln w="9525">
            <a:noFill/>
            <a:miter lim="800000"/>
            <a:headEnd/>
            <a:tailEnd/>
          </a:ln>
        </p:spPr>
        <p:txBody>
          <a:bodyPr/>
          <a:lstStyle/>
          <a:p>
            <a:pPr algn="ctr">
              <a:spcAft>
                <a:spcPts val="1000"/>
              </a:spcAft>
            </a:pPr>
            <a:r>
              <a:rPr lang="it-IT" sz="1600" b="1">
                <a:latin typeface="Calibri" pitchFamily="34" charset="0"/>
              </a:rPr>
              <a:t>Prime ricerche di storia della ragioneria</a:t>
            </a:r>
            <a:endParaRPr lang="it-IT" sz="2400" b="1"/>
          </a:p>
        </p:txBody>
      </p:sp>
      <p:sp>
        <p:nvSpPr>
          <p:cNvPr id="30752"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30753"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099" name="Text Box 6"/>
          <p:cNvSpPr txBox="1">
            <a:spLocks noChangeArrowheads="1"/>
          </p:cNvSpPr>
          <p:nvPr/>
        </p:nvSpPr>
        <p:spPr bwMode="auto">
          <a:xfrm>
            <a:off x="285750" y="642938"/>
            <a:ext cx="8574088" cy="1631950"/>
          </a:xfrm>
          <a:prstGeom prst="rect">
            <a:avLst/>
          </a:prstGeom>
          <a:noFill/>
          <a:ln w="9525">
            <a:noFill/>
            <a:miter lim="800000"/>
            <a:headEnd/>
            <a:tailEnd/>
          </a:ln>
        </p:spPr>
        <p:txBody>
          <a:bodyPr>
            <a:spAutoFit/>
          </a:bodyPr>
          <a:lstStyle/>
          <a:p>
            <a:pPr algn="ctr"/>
            <a:r>
              <a:rPr lang="it-IT" sz="2000" b="1"/>
              <a:t>TUTTO PARTE DALLA NECESSITA’ DELL’UOMO DI “TENERE CONTO”, “SERBARE MEMORIA” DEGLI EVENTI ACCADUTI</a:t>
            </a:r>
            <a:endParaRPr lang="it-IT" sz="2000"/>
          </a:p>
          <a:p>
            <a:pPr algn="ctr"/>
            <a:r>
              <a:rPr lang="it-IT" sz="2000" b="1"/>
              <a:t> </a:t>
            </a:r>
            <a:endParaRPr lang="it-IT" sz="2000"/>
          </a:p>
          <a:p>
            <a:pPr algn="ctr"/>
            <a:r>
              <a:rPr lang="it-IT" sz="2000" b="1"/>
              <a:t>Bisogna quindi riandare molto lontano nel tempo fin dagli albori delle prime forme contabili</a:t>
            </a:r>
            <a:endParaRPr lang="it-IT" sz="2000"/>
          </a:p>
        </p:txBody>
      </p:sp>
      <p:sp>
        <p:nvSpPr>
          <p:cNvPr id="4100"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101"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102"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103"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104"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105"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106" name="Rettangolo 14"/>
          <p:cNvSpPr>
            <a:spLocks noChangeArrowheads="1"/>
          </p:cNvSpPr>
          <p:nvPr/>
        </p:nvSpPr>
        <p:spPr bwMode="auto">
          <a:xfrm>
            <a:off x="428625" y="2397125"/>
            <a:ext cx="8215313" cy="4216400"/>
          </a:xfrm>
          <a:prstGeom prst="rect">
            <a:avLst/>
          </a:prstGeom>
          <a:noFill/>
          <a:ln w="12700" cmpd="dbl">
            <a:solidFill>
              <a:schemeClr val="tx1"/>
            </a:solidFill>
            <a:miter lim="800000"/>
            <a:headEnd/>
            <a:tailEnd/>
          </a:ln>
        </p:spPr>
        <p:txBody>
          <a:bodyPr>
            <a:spAutoFit/>
          </a:bodyPr>
          <a:lstStyle/>
          <a:p>
            <a:pPr algn="ctr"/>
            <a:r>
              <a:rPr lang="it-IT" b="1" i="1"/>
              <a:t> </a:t>
            </a:r>
            <a:endParaRPr lang="it-IT"/>
          </a:p>
          <a:p>
            <a:pPr algn="ctr"/>
            <a:r>
              <a:rPr lang="it-IT" sz="2000" b="1" i="1"/>
              <a:t>I primi contabili “ufficiali” della storia apparvero:</a:t>
            </a:r>
            <a:endParaRPr lang="it-IT" sz="2000"/>
          </a:p>
          <a:p>
            <a:pPr algn="ctr"/>
            <a:r>
              <a:rPr lang="it-IT"/>
              <a:t> </a:t>
            </a:r>
          </a:p>
          <a:p>
            <a:pPr algn="ctr"/>
            <a:r>
              <a:rPr lang="it-IT"/>
              <a:t> </a:t>
            </a:r>
          </a:p>
          <a:p>
            <a:pPr algn="ctr"/>
            <a:r>
              <a:rPr lang="it-IT" sz="2000"/>
              <a:t>in </a:t>
            </a:r>
            <a:r>
              <a:rPr lang="it-IT" sz="2000" b="1"/>
              <a:t>Egitto</a:t>
            </a:r>
            <a:r>
              <a:rPr lang="it-IT" sz="2000"/>
              <a:t>, con la denominazione di ‘</a:t>
            </a:r>
            <a:r>
              <a:rPr lang="it-IT" sz="2000" b="1"/>
              <a:t>scriba</a:t>
            </a:r>
            <a:r>
              <a:rPr lang="it-IT" sz="2000"/>
              <a:t>’;</a:t>
            </a:r>
          </a:p>
          <a:p>
            <a:pPr algn="ctr"/>
            <a:r>
              <a:rPr lang="it-IT" sz="2000"/>
              <a:t> </a:t>
            </a:r>
          </a:p>
          <a:p>
            <a:pPr algn="ctr"/>
            <a:r>
              <a:rPr lang="it-IT" sz="2000"/>
              <a:t>in </a:t>
            </a:r>
            <a:r>
              <a:rPr lang="it-IT" sz="2000" b="1"/>
              <a:t>Grecia</a:t>
            </a:r>
            <a:r>
              <a:rPr lang="it-IT" sz="2000"/>
              <a:t>, dove venivano chiamati ‘</a:t>
            </a:r>
            <a:r>
              <a:rPr lang="it-IT" sz="2000" b="1"/>
              <a:t>logistikoi</a:t>
            </a:r>
            <a:r>
              <a:rPr lang="it-IT" sz="2000"/>
              <a:t>’;</a:t>
            </a:r>
          </a:p>
          <a:p>
            <a:pPr algn="ctr"/>
            <a:r>
              <a:rPr lang="it-IT" sz="2000"/>
              <a:t> </a:t>
            </a:r>
          </a:p>
          <a:p>
            <a:pPr algn="ctr"/>
            <a:r>
              <a:rPr lang="it-IT" sz="2000"/>
              <a:t>a </a:t>
            </a:r>
            <a:r>
              <a:rPr lang="it-IT" sz="2000" b="1"/>
              <a:t>Roma</a:t>
            </a:r>
            <a:r>
              <a:rPr lang="it-IT" sz="2000"/>
              <a:t>, in cui erano appellati ‘</a:t>
            </a:r>
            <a:r>
              <a:rPr lang="it-IT" sz="2000" b="1"/>
              <a:t>rationarius</a:t>
            </a:r>
            <a:r>
              <a:rPr lang="it-IT" sz="2000"/>
              <a:t>’ o ‘</a:t>
            </a:r>
            <a:r>
              <a:rPr lang="it-IT" sz="2000" b="1"/>
              <a:t>ratiocinator</a:t>
            </a:r>
            <a:r>
              <a:rPr lang="it-IT" sz="2000"/>
              <a:t>’</a:t>
            </a:r>
            <a:endParaRPr lang="it-IT"/>
          </a:p>
          <a:p>
            <a:pPr algn="ctr"/>
            <a:r>
              <a:rPr lang="it-IT" b="1"/>
              <a:t> </a:t>
            </a:r>
            <a:endParaRPr lang="it-IT"/>
          </a:p>
          <a:p>
            <a:pPr algn="ctr"/>
            <a:r>
              <a:rPr lang="it-IT" b="1"/>
              <a:t> </a:t>
            </a:r>
            <a:endParaRPr lang="it-IT"/>
          </a:p>
          <a:p>
            <a:pPr algn="ctr"/>
            <a:r>
              <a:rPr lang="it-IT" sz="2000" b="1"/>
              <a:t>IN TALI PAESI LA CONTABILITA’ AVEVA GIA’ </a:t>
            </a:r>
          </a:p>
          <a:p>
            <a:pPr algn="ctr"/>
            <a:r>
              <a:rPr lang="it-IT" sz="2000" b="1"/>
              <a:t>VALENZA LEGALE</a:t>
            </a:r>
          </a:p>
          <a:p>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31747"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3174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31749"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3175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175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1752" name="Rettangolo 11"/>
          <p:cNvSpPr>
            <a:spLocks noChangeArrowheads="1"/>
          </p:cNvSpPr>
          <p:nvPr/>
        </p:nvSpPr>
        <p:spPr bwMode="auto">
          <a:xfrm>
            <a:off x="2071688" y="214313"/>
            <a:ext cx="5278437" cy="461962"/>
          </a:xfrm>
          <a:prstGeom prst="rect">
            <a:avLst/>
          </a:prstGeom>
          <a:noFill/>
          <a:ln w="9525">
            <a:noFill/>
            <a:miter lim="800000"/>
            <a:headEnd/>
            <a:tailEnd/>
          </a:ln>
        </p:spPr>
        <p:txBody>
          <a:bodyPr wrap="none">
            <a:spAutoFit/>
          </a:bodyPr>
          <a:lstStyle/>
          <a:p>
            <a:r>
              <a:rPr lang="it-IT" sz="2400" b="1">
                <a:solidFill>
                  <a:srgbClr val="0070C0"/>
                </a:solidFill>
              </a:rPr>
              <a:t>La ragioneria nell’età moderna (13)</a:t>
            </a:r>
            <a:endParaRPr lang="it-IT" sz="2400">
              <a:solidFill>
                <a:srgbClr val="0070C0"/>
              </a:solidFill>
            </a:endParaRPr>
          </a:p>
        </p:txBody>
      </p:sp>
      <p:sp>
        <p:nvSpPr>
          <p:cNvPr id="3175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1754" name="Rectangle 1"/>
          <p:cNvSpPr>
            <a:spLocks noChangeArrowheads="1"/>
          </p:cNvSpPr>
          <p:nvPr/>
        </p:nvSpPr>
        <p:spPr bwMode="auto">
          <a:xfrm>
            <a:off x="6500813" y="112713"/>
            <a:ext cx="2643187" cy="231775"/>
          </a:xfrm>
          <a:prstGeom prst="rect">
            <a:avLst/>
          </a:prstGeom>
          <a:noFill/>
          <a:ln w="9525">
            <a:noFill/>
            <a:miter lim="800000"/>
            <a:headEnd/>
            <a:tailEnd/>
          </a:ln>
        </p:spPr>
        <p:txBody>
          <a:bodyPr anchor="ctr">
            <a:spAutoFit/>
          </a:bodyPr>
          <a:lstStyle/>
          <a:p>
            <a:pPr eaLnBrk="0" hangingPunct="0"/>
            <a:r>
              <a:rPr lang="it-IT" sz="900"/>
              <a:t> </a:t>
            </a:r>
            <a:endParaRPr lang="it-IT"/>
          </a:p>
        </p:txBody>
      </p:sp>
      <p:sp>
        <p:nvSpPr>
          <p:cNvPr id="31755" name="Rettangolo 38"/>
          <p:cNvSpPr>
            <a:spLocks noChangeArrowheads="1"/>
          </p:cNvSpPr>
          <p:nvPr/>
        </p:nvSpPr>
        <p:spPr bwMode="auto">
          <a:xfrm>
            <a:off x="500063" y="1285875"/>
            <a:ext cx="8286750" cy="1570038"/>
          </a:xfrm>
          <a:prstGeom prst="rect">
            <a:avLst/>
          </a:prstGeom>
          <a:noFill/>
          <a:ln w="9525">
            <a:noFill/>
            <a:miter lim="800000"/>
            <a:headEnd/>
            <a:tailEnd/>
          </a:ln>
        </p:spPr>
        <p:txBody>
          <a:bodyPr>
            <a:spAutoFit/>
          </a:bodyPr>
          <a:lstStyle/>
          <a:p>
            <a:pPr algn="ctr"/>
            <a:r>
              <a:rPr lang="it-IT" sz="2400"/>
              <a:t>Gli studiosi di contabilità cominciarono in questo periodo ad avvertire la necessità di </a:t>
            </a:r>
            <a:r>
              <a:rPr lang="it-IT" sz="2400" i="1">
                <a:solidFill>
                  <a:srgbClr val="C00000"/>
                </a:solidFill>
              </a:rPr>
              <a:t>ampliare la sfera di studio della ragioneria per indagare sull’azienda, sulla sua gestione e sulle sue condizioni di economicità</a:t>
            </a:r>
            <a:endParaRPr lang="it-IT" sz="2400"/>
          </a:p>
        </p:txBody>
      </p:sp>
      <p:sp>
        <p:nvSpPr>
          <p:cNvPr id="31756"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31757"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
        <p:nvSpPr>
          <p:cNvPr id="31758" name="Rettangolo 38"/>
          <p:cNvSpPr>
            <a:spLocks noChangeArrowheads="1"/>
          </p:cNvSpPr>
          <p:nvPr/>
        </p:nvSpPr>
        <p:spPr bwMode="auto">
          <a:xfrm>
            <a:off x="428625" y="3943350"/>
            <a:ext cx="8286750" cy="1200150"/>
          </a:xfrm>
          <a:prstGeom prst="rect">
            <a:avLst/>
          </a:prstGeom>
          <a:noFill/>
          <a:ln w="9525">
            <a:noFill/>
            <a:miter lim="800000"/>
            <a:headEnd/>
            <a:tailEnd/>
          </a:ln>
        </p:spPr>
        <p:txBody>
          <a:bodyPr>
            <a:spAutoFit/>
          </a:bodyPr>
          <a:lstStyle/>
          <a:p>
            <a:pPr algn="ctr"/>
            <a:r>
              <a:rPr lang="it-IT" sz="2400"/>
              <a:t>Si iniziò così a trattare di argomenti che esulavano dalla mera registrazione contabile, nobilitando anche il ruolo del ragioniere nei confronti dell’azienda</a:t>
            </a:r>
          </a:p>
        </p:txBody>
      </p:sp>
      <p:sp>
        <p:nvSpPr>
          <p:cNvPr id="15" name="Callout con freccia in giù 14"/>
          <p:cNvSpPr/>
          <p:nvPr/>
        </p:nvSpPr>
        <p:spPr>
          <a:xfrm>
            <a:off x="357188" y="1285875"/>
            <a:ext cx="8429625" cy="2500313"/>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539750" y="620713"/>
            <a:ext cx="7920038" cy="366712"/>
          </a:xfrm>
          <a:prstGeom prst="rect">
            <a:avLst/>
          </a:prstGeom>
          <a:noFill/>
          <a:ln w="9525">
            <a:noFill/>
            <a:miter lim="800000"/>
            <a:headEnd/>
            <a:tailEnd/>
          </a:ln>
        </p:spPr>
        <p:txBody>
          <a:bodyPr>
            <a:spAutoFit/>
          </a:bodyPr>
          <a:lstStyle/>
          <a:p>
            <a:pPr>
              <a:spcBef>
                <a:spcPct val="50000"/>
              </a:spcBef>
            </a:pPr>
            <a:endParaRPr lang="it-IT"/>
          </a:p>
        </p:txBody>
      </p:sp>
      <p:sp>
        <p:nvSpPr>
          <p:cNvPr id="32771" name="Text Box 11"/>
          <p:cNvSpPr txBox="1">
            <a:spLocks noChangeArrowheads="1"/>
          </p:cNvSpPr>
          <p:nvPr/>
        </p:nvSpPr>
        <p:spPr bwMode="auto">
          <a:xfrm>
            <a:off x="123825" y="868363"/>
            <a:ext cx="8858250" cy="830262"/>
          </a:xfrm>
          <a:prstGeom prst="rect">
            <a:avLst/>
          </a:prstGeom>
          <a:noFill/>
          <a:ln w="9525">
            <a:noFill/>
            <a:miter lim="800000"/>
            <a:headEnd/>
            <a:tailEnd/>
          </a:ln>
        </p:spPr>
        <p:txBody>
          <a:bodyPr>
            <a:spAutoFit/>
          </a:bodyPr>
          <a:lstStyle/>
          <a:p>
            <a:pPr algn="ctr">
              <a:spcBef>
                <a:spcPct val="50000"/>
              </a:spcBef>
              <a:buFont typeface="Wingdings" pitchFamily="2" charset="2"/>
              <a:buNone/>
            </a:pPr>
            <a:r>
              <a:rPr lang="it-IT" sz="2400" b="1"/>
              <a:t>Nella seconda metà del XIX secolo nascono le prime </a:t>
            </a:r>
            <a:r>
              <a:rPr lang="it-IT" sz="2400" b="1">
                <a:solidFill>
                  <a:srgbClr val="C00000"/>
                </a:solidFill>
              </a:rPr>
              <a:t>SCUOLE DI RAGIONERIA</a:t>
            </a:r>
            <a:endParaRPr lang="it-IT" sz="2400" b="1" i="1">
              <a:solidFill>
                <a:srgbClr val="C00000"/>
              </a:solidFill>
            </a:endParaRPr>
          </a:p>
        </p:txBody>
      </p:sp>
      <p:sp>
        <p:nvSpPr>
          <p:cNvPr id="32772" name="Text Box 10"/>
          <p:cNvSpPr txBox="1">
            <a:spLocks noChangeArrowheads="1"/>
          </p:cNvSpPr>
          <p:nvPr/>
        </p:nvSpPr>
        <p:spPr bwMode="auto">
          <a:xfrm>
            <a:off x="2916238" y="2000250"/>
            <a:ext cx="2571750" cy="1016000"/>
          </a:xfrm>
          <a:prstGeom prst="rect">
            <a:avLst/>
          </a:prstGeom>
          <a:noFill/>
          <a:ln w="9525">
            <a:noFill/>
            <a:miter lim="800000"/>
            <a:headEnd/>
            <a:tailEnd/>
          </a:ln>
        </p:spPr>
        <p:txBody>
          <a:bodyPr>
            <a:spAutoFit/>
          </a:bodyPr>
          <a:lstStyle/>
          <a:p>
            <a:pPr algn="ctr"/>
            <a:r>
              <a:rPr lang="it-IT" sz="2000" b="1"/>
              <a:t>Lodovico Crippa</a:t>
            </a:r>
          </a:p>
          <a:p>
            <a:pPr algn="ctr"/>
            <a:r>
              <a:rPr lang="it-IT" sz="2000" b="1"/>
              <a:t>Antonio Tonzig</a:t>
            </a:r>
          </a:p>
          <a:p>
            <a:pPr algn="ctr"/>
            <a:r>
              <a:rPr lang="it-IT" sz="2000" b="1"/>
              <a:t>Francesco Villa</a:t>
            </a:r>
          </a:p>
        </p:txBody>
      </p:sp>
      <p:sp>
        <p:nvSpPr>
          <p:cNvPr id="32773" name="AutoShape 9"/>
          <p:cNvSpPr>
            <a:spLocks noChangeArrowheads="1"/>
          </p:cNvSpPr>
          <p:nvPr/>
        </p:nvSpPr>
        <p:spPr bwMode="auto">
          <a:xfrm>
            <a:off x="285750" y="2155825"/>
            <a:ext cx="2357438" cy="693738"/>
          </a:xfrm>
          <a:prstGeom prst="rightArrowCallout">
            <a:avLst>
              <a:gd name="adj1" fmla="val 25000"/>
              <a:gd name="adj2" fmla="val 25000"/>
              <a:gd name="adj3" fmla="val 37238"/>
              <a:gd name="adj4" fmla="val 77532"/>
            </a:avLst>
          </a:prstGeom>
          <a:solidFill>
            <a:srgbClr val="CCFFFF">
              <a:alpha val="10196"/>
            </a:srgbClr>
          </a:solidFill>
          <a:ln w="22225">
            <a:solidFill>
              <a:schemeClr val="tx1"/>
            </a:solidFill>
            <a:miter lim="800000"/>
            <a:headEnd/>
            <a:tailEnd/>
          </a:ln>
        </p:spPr>
        <p:txBody>
          <a:bodyPr wrap="none" anchor="ctr"/>
          <a:lstStyle/>
          <a:p>
            <a:endParaRPr lang="it-IT"/>
          </a:p>
        </p:txBody>
      </p:sp>
      <p:sp>
        <p:nvSpPr>
          <p:cNvPr id="32774" name="Text Box 10"/>
          <p:cNvSpPr txBox="1">
            <a:spLocks noChangeArrowheads="1"/>
          </p:cNvSpPr>
          <p:nvPr/>
        </p:nvSpPr>
        <p:spPr bwMode="auto">
          <a:xfrm>
            <a:off x="298450" y="2143125"/>
            <a:ext cx="1790700" cy="708025"/>
          </a:xfrm>
          <a:prstGeom prst="rect">
            <a:avLst/>
          </a:prstGeom>
          <a:noFill/>
          <a:ln w="9525">
            <a:noFill/>
            <a:miter lim="800000"/>
            <a:headEnd/>
            <a:tailEnd/>
          </a:ln>
        </p:spPr>
        <p:txBody>
          <a:bodyPr>
            <a:spAutoFit/>
          </a:bodyPr>
          <a:lstStyle/>
          <a:p>
            <a:pPr algn="ctr">
              <a:spcBef>
                <a:spcPct val="50000"/>
              </a:spcBef>
            </a:pPr>
            <a:r>
              <a:rPr lang="it-IT" sz="2000" b="1"/>
              <a:t>Scuola Lombarda</a:t>
            </a:r>
          </a:p>
        </p:txBody>
      </p:sp>
      <p:sp>
        <p:nvSpPr>
          <p:cNvPr id="32775" name="AutoShape 9"/>
          <p:cNvSpPr>
            <a:spLocks noChangeArrowheads="1"/>
          </p:cNvSpPr>
          <p:nvPr/>
        </p:nvSpPr>
        <p:spPr bwMode="auto">
          <a:xfrm>
            <a:off x="303213" y="3584575"/>
            <a:ext cx="2357437" cy="693738"/>
          </a:xfrm>
          <a:prstGeom prst="rightArrowCallout">
            <a:avLst>
              <a:gd name="adj1" fmla="val 25000"/>
              <a:gd name="adj2" fmla="val 25000"/>
              <a:gd name="adj3" fmla="val 37238"/>
              <a:gd name="adj4" fmla="val 77532"/>
            </a:avLst>
          </a:prstGeom>
          <a:solidFill>
            <a:srgbClr val="CCFFFF">
              <a:alpha val="10196"/>
            </a:srgbClr>
          </a:solidFill>
          <a:ln w="22225">
            <a:solidFill>
              <a:schemeClr val="tx1"/>
            </a:solidFill>
            <a:miter lim="800000"/>
            <a:headEnd/>
            <a:tailEnd/>
          </a:ln>
        </p:spPr>
        <p:txBody>
          <a:bodyPr wrap="none" anchor="ctr"/>
          <a:lstStyle/>
          <a:p>
            <a:endParaRPr lang="it-IT"/>
          </a:p>
        </p:txBody>
      </p:sp>
      <p:sp>
        <p:nvSpPr>
          <p:cNvPr id="32776" name="Text Box 10"/>
          <p:cNvSpPr txBox="1">
            <a:spLocks noChangeArrowheads="1"/>
          </p:cNvSpPr>
          <p:nvPr/>
        </p:nvSpPr>
        <p:spPr bwMode="auto">
          <a:xfrm>
            <a:off x="317500" y="3571875"/>
            <a:ext cx="1785938" cy="708025"/>
          </a:xfrm>
          <a:prstGeom prst="rect">
            <a:avLst/>
          </a:prstGeom>
          <a:noFill/>
          <a:ln w="9525">
            <a:noFill/>
            <a:miter lim="800000"/>
            <a:headEnd/>
            <a:tailEnd/>
          </a:ln>
        </p:spPr>
        <p:txBody>
          <a:bodyPr>
            <a:spAutoFit/>
          </a:bodyPr>
          <a:lstStyle/>
          <a:p>
            <a:pPr algn="ctr">
              <a:spcBef>
                <a:spcPct val="50000"/>
              </a:spcBef>
            </a:pPr>
            <a:r>
              <a:rPr lang="it-IT" sz="2000" b="1"/>
              <a:t>Scuola Toscana</a:t>
            </a:r>
          </a:p>
        </p:txBody>
      </p:sp>
      <p:sp>
        <p:nvSpPr>
          <p:cNvPr id="32777" name="AutoShape 9"/>
          <p:cNvSpPr>
            <a:spLocks noChangeArrowheads="1"/>
          </p:cNvSpPr>
          <p:nvPr/>
        </p:nvSpPr>
        <p:spPr bwMode="auto">
          <a:xfrm>
            <a:off x="303213" y="5091113"/>
            <a:ext cx="2357437" cy="693737"/>
          </a:xfrm>
          <a:prstGeom prst="rightArrowCallout">
            <a:avLst>
              <a:gd name="adj1" fmla="val 25000"/>
              <a:gd name="adj2" fmla="val 25000"/>
              <a:gd name="adj3" fmla="val 37238"/>
              <a:gd name="adj4" fmla="val 77532"/>
            </a:avLst>
          </a:prstGeom>
          <a:solidFill>
            <a:srgbClr val="CCFFFF">
              <a:alpha val="10196"/>
            </a:srgbClr>
          </a:solidFill>
          <a:ln w="22225">
            <a:solidFill>
              <a:schemeClr val="tx1"/>
            </a:solidFill>
            <a:miter lim="800000"/>
            <a:headEnd/>
            <a:tailEnd/>
          </a:ln>
        </p:spPr>
        <p:txBody>
          <a:bodyPr wrap="none" anchor="ctr"/>
          <a:lstStyle/>
          <a:p>
            <a:endParaRPr lang="it-IT"/>
          </a:p>
        </p:txBody>
      </p:sp>
      <p:sp>
        <p:nvSpPr>
          <p:cNvPr id="32778" name="Text Box 10"/>
          <p:cNvSpPr txBox="1">
            <a:spLocks noChangeArrowheads="1"/>
          </p:cNvSpPr>
          <p:nvPr/>
        </p:nvSpPr>
        <p:spPr bwMode="auto">
          <a:xfrm>
            <a:off x="317500" y="5078413"/>
            <a:ext cx="1785938" cy="708025"/>
          </a:xfrm>
          <a:prstGeom prst="rect">
            <a:avLst/>
          </a:prstGeom>
          <a:noFill/>
          <a:ln w="9525">
            <a:noFill/>
            <a:miter lim="800000"/>
            <a:headEnd/>
            <a:tailEnd/>
          </a:ln>
        </p:spPr>
        <p:txBody>
          <a:bodyPr>
            <a:spAutoFit/>
          </a:bodyPr>
          <a:lstStyle/>
          <a:p>
            <a:pPr algn="ctr">
              <a:spcBef>
                <a:spcPct val="50000"/>
              </a:spcBef>
            </a:pPr>
            <a:r>
              <a:rPr lang="it-IT" sz="2000" b="1"/>
              <a:t>Scuola Veneta</a:t>
            </a:r>
          </a:p>
        </p:txBody>
      </p:sp>
      <p:sp>
        <p:nvSpPr>
          <p:cNvPr id="32779" name="Text Box 10"/>
          <p:cNvSpPr txBox="1">
            <a:spLocks noChangeArrowheads="1"/>
          </p:cNvSpPr>
          <p:nvPr/>
        </p:nvSpPr>
        <p:spPr bwMode="auto">
          <a:xfrm>
            <a:off x="2857500" y="3584575"/>
            <a:ext cx="2571750" cy="708025"/>
          </a:xfrm>
          <a:prstGeom prst="rect">
            <a:avLst/>
          </a:prstGeom>
          <a:noFill/>
          <a:ln w="9525">
            <a:noFill/>
            <a:miter lim="800000"/>
            <a:headEnd/>
            <a:tailEnd/>
          </a:ln>
        </p:spPr>
        <p:txBody>
          <a:bodyPr>
            <a:spAutoFit/>
          </a:bodyPr>
          <a:lstStyle/>
          <a:p>
            <a:pPr algn="ctr"/>
            <a:r>
              <a:rPr lang="it-IT" sz="2000" b="1"/>
              <a:t>Francesco Marchi</a:t>
            </a:r>
          </a:p>
          <a:p>
            <a:pPr algn="ctr"/>
            <a:r>
              <a:rPr lang="it-IT" sz="2000" b="1">
                <a:solidFill>
                  <a:srgbClr val="660066"/>
                </a:solidFill>
              </a:rPr>
              <a:t>Giuseppe Cerboni</a:t>
            </a:r>
          </a:p>
        </p:txBody>
      </p:sp>
      <p:sp>
        <p:nvSpPr>
          <p:cNvPr id="17" name="Text Box 10"/>
          <p:cNvSpPr txBox="1">
            <a:spLocks noChangeArrowheads="1"/>
          </p:cNvSpPr>
          <p:nvPr/>
        </p:nvSpPr>
        <p:spPr bwMode="auto">
          <a:xfrm>
            <a:off x="2857500" y="5243513"/>
            <a:ext cx="2571750" cy="400050"/>
          </a:xfrm>
          <a:prstGeom prst="rect">
            <a:avLst/>
          </a:prstGeom>
          <a:noFill/>
          <a:ln w="9525">
            <a:noFill/>
            <a:miter lim="800000"/>
            <a:headEnd/>
            <a:tailEnd/>
          </a:ln>
        </p:spPr>
        <p:txBody>
          <a:bodyPr>
            <a:spAutoFit/>
          </a:bodyPr>
          <a:lstStyle/>
          <a:p>
            <a:pPr algn="ctr">
              <a:spcBef>
                <a:spcPts val="0"/>
              </a:spcBef>
              <a:defRPr/>
            </a:pPr>
            <a:r>
              <a:rPr lang="it-IT" sz="2000" b="1" dirty="0">
                <a:solidFill>
                  <a:schemeClr val="accent6"/>
                </a:solidFill>
                <a:latin typeface="Arial" charset="0"/>
              </a:rPr>
              <a:t>Fabio Besta</a:t>
            </a:r>
          </a:p>
        </p:txBody>
      </p:sp>
      <p:sp>
        <p:nvSpPr>
          <p:cNvPr id="32781" name="AutoShape 17"/>
          <p:cNvSpPr>
            <a:spLocks noChangeArrowheads="1"/>
          </p:cNvSpPr>
          <p:nvPr/>
        </p:nvSpPr>
        <p:spPr bwMode="auto">
          <a:xfrm>
            <a:off x="5357813" y="3935413"/>
            <a:ext cx="520700" cy="273050"/>
          </a:xfrm>
          <a:prstGeom prst="rightArrow">
            <a:avLst>
              <a:gd name="adj1" fmla="val 50000"/>
              <a:gd name="adj2" fmla="val 87995"/>
            </a:avLst>
          </a:prstGeom>
          <a:solidFill>
            <a:srgbClr val="FFFFFF"/>
          </a:solidFill>
          <a:ln w="9525">
            <a:solidFill>
              <a:srgbClr val="000000"/>
            </a:solidFill>
            <a:miter lim="800000"/>
            <a:headEnd/>
            <a:tailEnd/>
          </a:ln>
        </p:spPr>
        <p:txBody>
          <a:bodyPr/>
          <a:lstStyle/>
          <a:p>
            <a:endParaRPr lang="it-IT"/>
          </a:p>
        </p:txBody>
      </p:sp>
      <p:sp>
        <p:nvSpPr>
          <p:cNvPr id="32782" name="Text Box 10"/>
          <p:cNvSpPr txBox="1">
            <a:spLocks noChangeArrowheads="1"/>
          </p:cNvSpPr>
          <p:nvPr/>
        </p:nvSpPr>
        <p:spPr bwMode="auto">
          <a:xfrm>
            <a:off x="5786438" y="3363913"/>
            <a:ext cx="2571750" cy="1323975"/>
          </a:xfrm>
          <a:prstGeom prst="rect">
            <a:avLst/>
          </a:prstGeom>
          <a:noFill/>
          <a:ln w="9525">
            <a:noFill/>
            <a:miter lim="800000"/>
            <a:headEnd/>
            <a:tailEnd/>
          </a:ln>
        </p:spPr>
        <p:txBody>
          <a:bodyPr>
            <a:spAutoFit/>
          </a:bodyPr>
          <a:lstStyle/>
          <a:p>
            <a:pPr algn="ctr"/>
            <a:r>
              <a:rPr lang="it-IT" sz="1600" b="1">
                <a:solidFill>
                  <a:srgbClr val="660066"/>
                </a:solidFill>
              </a:rPr>
              <a:t>Giovanni Rossi</a:t>
            </a:r>
          </a:p>
          <a:p>
            <a:pPr algn="ctr"/>
            <a:r>
              <a:rPr lang="it-IT" sz="1600" b="1">
                <a:solidFill>
                  <a:srgbClr val="660066"/>
                </a:solidFill>
              </a:rPr>
              <a:t>Francesco Alberigo Bonalumi</a:t>
            </a:r>
          </a:p>
          <a:p>
            <a:pPr algn="ctr"/>
            <a:r>
              <a:rPr lang="it-IT" sz="1600" b="1">
                <a:solidFill>
                  <a:srgbClr val="660066"/>
                </a:solidFill>
              </a:rPr>
              <a:t>Vincenzo Gitti</a:t>
            </a:r>
          </a:p>
          <a:p>
            <a:pPr algn="ctr"/>
            <a:r>
              <a:rPr lang="it-IT" sz="1600" b="1">
                <a:solidFill>
                  <a:srgbClr val="660066"/>
                </a:solidFill>
              </a:rPr>
              <a:t>Ettore Mondini</a:t>
            </a:r>
          </a:p>
        </p:txBody>
      </p:sp>
      <p:sp>
        <p:nvSpPr>
          <p:cNvPr id="32783" name="AutoShape 17"/>
          <p:cNvSpPr>
            <a:spLocks noChangeArrowheads="1"/>
          </p:cNvSpPr>
          <p:nvPr/>
        </p:nvSpPr>
        <p:spPr bwMode="auto">
          <a:xfrm>
            <a:off x="5357813" y="5286375"/>
            <a:ext cx="520700" cy="273050"/>
          </a:xfrm>
          <a:prstGeom prst="rightArrow">
            <a:avLst>
              <a:gd name="adj1" fmla="val 50000"/>
              <a:gd name="adj2" fmla="val 87995"/>
            </a:avLst>
          </a:prstGeom>
          <a:solidFill>
            <a:srgbClr val="FFFFFF"/>
          </a:solidFill>
          <a:ln w="9525">
            <a:solidFill>
              <a:srgbClr val="000000"/>
            </a:solidFill>
            <a:miter lim="800000"/>
            <a:headEnd/>
            <a:tailEnd/>
          </a:ln>
        </p:spPr>
        <p:txBody>
          <a:bodyPr/>
          <a:lstStyle/>
          <a:p>
            <a:endParaRPr lang="it-IT"/>
          </a:p>
        </p:txBody>
      </p:sp>
      <p:sp>
        <p:nvSpPr>
          <p:cNvPr id="23" name="Text Box 10"/>
          <p:cNvSpPr txBox="1">
            <a:spLocks noChangeArrowheads="1"/>
          </p:cNvSpPr>
          <p:nvPr/>
        </p:nvSpPr>
        <p:spPr bwMode="auto">
          <a:xfrm>
            <a:off x="5786438" y="4805363"/>
            <a:ext cx="2571750" cy="1570037"/>
          </a:xfrm>
          <a:prstGeom prst="rect">
            <a:avLst/>
          </a:prstGeom>
          <a:noFill/>
          <a:ln w="9525">
            <a:noFill/>
            <a:miter lim="800000"/>
            <a:headEnd/>
            <a:tailEnd/>
          </a:ln>
        </p:spPr>
        <p:txBody>
          <a:bodyPr>
            <a:spAutoFit/>
          </a:bodyPr>
          <a:lstStyle/>
          <a:p>
            <a:pPr algn="ctr">
              <a:spcBef>
                <a:spcPts val="0"/>
              </a:spcBef>
              <a:defRPr/>
            </a:pPr>
            <a:r>
              <a:rPr lang="it-IT" sz="1600" b="1" dirty="0">
                <a:solidFill>
                  <a:schemeClr val="accent6"/>
                </a:solidFill>
                <a:latin typeface="Arial" charset="0"/>
              </a:rPr>
              <a:t>Vittorio Alfieri</a:t>
            </a:r>
          </a:p>
          <a:p>
            <a:pPr algn="ctr">
              <a:spcBef>
                <a:spcPts val="0"/>
              </a:spcBef>
              <a:defRPr/>
            </a:pPr>
            <a:r>
              <a:rPr lang="it-IT" sz="1600" b="1" dirty="0">
                <a:solidFill>
                  <a:schemeClr val="accent6"/>
                </a:solidFill>
                <a:latin typeface="Arial" charset="0"/>
              </a:rPr>
              <a:t>Francesco De Gobbis</a:t>
            </a:r>
          </a:p>
          <a:p>
            <a:pPr algn="ctr">
              <a:spcBef>
                <a:spcPts val="0"/>
              </a:spcBef>
              <a:defRPr/>
            </a:pPr>
            <a:r>
              <a:rPr lang="it-IT" sz="1600" b="1" dirty="0">
                <a:solidFill>
                  <a:schemeClr val="accent6"/>
                </a:solidFill>
                <a:latin typeface="Arial" charset="0"/>
              </a:rPr>
              <a:t>Vincenzo Vianello</a:t>
            </a:r>
          </a:p>
          <a:p>
            <a:pPr algn="ctr">
              <a:spcBef>
                <a:spcPts val="0"/>
              </a:spcBef>
              <a:defRPr/>
            </a:pPr>
            <a:r>
              <a:rPr lang="it-IT" sz="1600" b="1" dirty="0">
                <a:solidFill>
                  <a:schemeClr val="accent6"/>
                </a:solidFill>
                <a:latin typeface="Arial" charset="0"/>
              </a:rPr>
              <a:t>Pietro Rigobon</a:t>
            </a:r>
          </a:p>
          <a:p>
            <a:pPr algn="ctr">
              <a:spcBef>
                <a:spcPts val="0"/>
              </a:spcBef>
              <a:defRPr/>
            </a:pPr>
            <a:r>
              <a:rPr lang="it-IT" sz="1600" b="1" dirty="0">
                <a:solidFill>
                  <a:schemeClr val="accent6"/>
                </a:solidFill>
                <a:latin typeface="Arial" charset="0"/>
              </a:rPr>
              <a:t>Pietro D’</a:t>
            </a:r>
            <a:r>
              <a:rPr lang="it-IT" sz="1600" b="1" dirty="0" err="1">
                <a:solidFill>
                  <a:schemeClr val="accent6"/>
                </a:solidFill>
                <a:latin typeface="Arial" charset="0"/>
              </a:rPr>
              <a:t>alvise</a:t>
            </a:r>
            <a:endParaRPr lang="it-IT" sz="1600" b="1" dirty="0">
              <a:solidFill>
                <a:schemeClr val="accent6"/>
              </a:solidFill>
              <a:latin typeface="Arial" charset="0"/>
            </a:endParaRPr>
          </a:p>
          <a:p>
            <a:pPr algn="ctr">
              <a:spcBef>
                <a:spcPts val="0"/>
              </a:spcBef>
              <a:defRPr/>
            </a:pPr>
            <a:r>
              <a:rPr lang="it-IT" sz="1600" b="1" dirty="0">
                <a:solidFill>
                  <a:schemeClr val="accent6"/>
                </a:solidFill>
                <a:latin typeface="Arial" charset="0"/>
              </a:rPr>
              <a:t>Carlo Ghidiglia </a:t>
            </a:r>
            <a:endParaRPr lang="it-IT" sz="2400" b="1" dirty="0">
              <a:solidFill>
                <a:schemeClr val="accent6"/>
              </a:solidFill>
              <a:latin typeface="Arial" charset="0"/>
            </a:endParaRPr>
          </a:p>
        </p:txBody>
      </p:sp>
      <p:sp>
        <p:nvSpPr>
          <p:cNvPr id="32785" name="Rettangolo 11"/>
          <p:cNvSpPr>
            <a:spLocks noChangeArrowheads="1"/>
          </p:cNvSpPr>
          <p:nvPr/>
        </p:nvSpPr>
        <p:spPr bwMode="auto">
          <a:xfrm>
            <a:off x="2000250" y="214313"/>
            <a:ext cx="5262563" cy="461962"/>
          </a:xfrm>
          <a:prstGeom prst="rect">
            <a:avLst/>
          </a:prstGeom>
          <a:noFill/>
          <a:ln w="9525">
            <a:noFill/>
            <a:miter lim="800000"/>
            <a:headEnd/>
            <a:tailEnd/>
          </a:ln>
        </p:spPr>
        <p:txBody>
          <a:bodyPr wrap="none">
            <a:spAutoFit/>
          </a:bodyPr>
          <a:lstStyle/>
          <a:p>
            <a:r>
              <a:rPr lang="it-IT" sz="2400" b="1">
                <a:solidFill>
                  <a:srgbClr val="0070C0"/>
                </a:solidFill>
              </a:rPr>
              <a:t>La ragioneria nell’età moderna (14)</a:t>
            </a:r>
            <a:endParaRPr lang="it-IT" sz="2400">
              <a:solidFill>
                <a:srgbClr val="0070C0"/>
              </a:solidFill>
            </a:endParaRPr>
          </a:p>
        </p:txBody>
      </p:sp>
      <p:sp>
        <p:nvSpPr>
          <p:cNvPr id="32786"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32787"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3278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sp>
        <p:nvSpPr>
          <p:cNvPr id="32789"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32790"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
        <p:nvSpPr>
          <p:cNvPr id="32791" name="Line 12"/>
          <p:cNvSpPr>
            <a:spLocks noChangeShapeType="1"/>
          </p:cNvSpPr>
          <p:nvPr/>
        </p:nvSpPr>
        <p:spPr bwMode="auto">
          <a:xfrm>
            <a:off x="0" y="0"/>
            <a:ext cx="9144000" cy="0"/>
          </a:xfrm>
          <a:prstGeom prst="line">
            <a:avLst/>
          </a:prstGeom>
          <a:noFill/>
          <a:ln w="9525">
            <a:solidFill>
              <a:schemeClr val="tx1"/>
            </a:solidFill>
            <a:round/>
            <a:headEnd/>
            <a:tailEnd/>
          </a:ln>
        </p:spPr>
        <p:txBody>
          <a:bodyPr/>
          <a:lstStyle/>
          <a:p>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80000"/>
            <a:lum/>
          </a:blip>
          <a:srcRect/>
          <a:stretch>
            <a:fillRect t="-8000" b="-8000"/>
          </a:stretch>
        </a:blip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9750" y="620713"/>
            <a:ext cx="7920038" cy="366712"/>
          </a:xfrm>
          <a:prstGeom prst="rect">
            <a:avLst/>
          </a:prstGeom>
          <a:noFill/>
          <a:ln w="9525">
            <a:noFill/>
            <a:miter lim="800000"/>
            <a:headEnd/>
            <a:tailEnd/>
          </a:ln>
        </p:spPr>
        <p:txBody>
          <a:bodyPr>
            <a:spAutoFit/>
          </a:bodyPr>
          <a:lstStyle/>
          <a:p>
            <a:pPr>
              <a:spcBef>
                <a:spcPct val="50000"/>
              </a:spcBef>
            </a:pPr>
            <a:endParaRPr lang="it-IT"/>
          </a:p>
        </p:txBody>
      </p:sp>
      <p:sp>
        <p:nvSpPr>
          <p:cNvPr id="33795" name="Text Box 3"/>
          <p:cNvSpPr txBox="1">
            <a:spLocks noChangeArrowheads="1"/>
          </p:cNvSpPr>
          <p:nvPr/>
        </p:nvSpPr>
        <p:spPr bwMode="auto">
          <a:xfrm>
            <a:off x="611188" y="214313"/>
            <a:ext cx="7848600" cy="523875"/>
          </a:xfrm>
          <a:prstGeom prst="rect">
            <a:avLst/>
          </a:prstGeom>
          <a:solidFill>
            <a:srgbClr val="FFFF99">
              <a:alpha val="20000"/>
            </a:srgbClr>
          </a:solidFill>
          <a:ln w="22225">
            <a:solidFill>
              <a:schemeClr val="tx1"/>
            </a:solidFill>
            <a:miter lim="800000"/>
            <a:headEnd/>
            <a:tailEnd/>
          </a:ln>
        </p:spPr>
        <p:txBody>
          <a:bodyPr>
            <a:spAutoFit/>
          </a:bodyPr>
          <a:lstStyle/>
          <a:p>
            <a:pPr algn="ctr"/>
            <a:r>
              <a:rPr lang="it-IT" sz="2800" b="1"/>
              <a:t>Francesco Villa (1801-1884)</a:t>
            </a:r>
          </a:p>
        </p:txBody>
      </p:sp>
      <p:sp>
        <p:nvSpPr>
          <p:cNvPr id="33796" name="Text Box 10"/>
          <p:cNvSpPr txBox="1">
            <a:spLocks noChangeArrowheads="1"/>
          </p:cNvSpPr>
          <p:nvPr/>
        </p:nvSpPr>
        <p:spPr bwMode="auto">
          <a:xfrm>
            <a:off x="6215063" y="939800"/>
            <a:ext cx="2928937" cy="1631950"/>
          </a:xfrm>
          <a:prstGeom prst="rect">
            <a:avLst/>
          </a:prstGeom>
          <a:noFill/>
          <a:ln w="9525">
            <a:noFill/>
            <a:miter lim="800000"/>
            <a:headEnd/>
            <a:tailEnd/>
          </a:ln>
        </p:spPr>
        <p:txBody>
          <a:bodyPr>
            <a:spAutoFit/>
          </a:bodyPr>
          <a:lstStyle/>
          <a:p>
            <a:pPr algn="ctr"/>
            <a:r>
              <a:rPr lang="it-IT" sz="2000"/>
              <a:t>Ha suggerito l’applicazione dei principi economici a tutte le categorie di aziende</a:t>
            </a:r>
          </a:p>
        </p:txBody>
      </p:sp>
      <p:sp>
        <p:nvSpPr>
          <p:cNvPr id="33797" name="Text Box 10"/>
          <p:cNvSpPr txBox="1">
            <a:spLocks noChangeArrowheads="1"/>
          </p:cNvSpPr>
          <p:nvPr/>
        </p:nvSpPr>
        <p:spPr bwMode="auto">
          <a:xfrm>
            <a:off x="214313" y="3714750"/>
            <a:ext cx="2928937" cy="1938338"/>
          </a:xfrm>
          <a:prstGeom prst="rect">
            <a:avLst/>
          </a:prstGeom>
          <a:noFill/>
          <a:ln w="9525">
            <a:noFill/>
            <a:miter lim="800000"/>
            <a:headEnd/>
            <a:tailEnd/>
          </a:ln>
        </p:spPr>
        <p:txBody>
          <a:bodyPr>
            <a:spAutoFit/>
          </a:bodyPr>
          <a:lstStyle/>
          <a:p>
            <a:pPr algn="ctr"/>
            <a:r>
              <a:rPr lang="it-IT" sz="2000"/>
              <a:t>Ha ideato una prima, rudimentale concezione economica del patrimonio (“inteso come aggregato di valori”)</a:t>
            </a:r>
          </a:p>
        </p:txBody>
      </p:sp>
      <p:sp>
        <p:nvSpPr>
          <p:cNvPr id="33798" name="Text Box 10"/>
          <p:cNvSpPr txBox="1">
            <a:spLocks noChangeArrowheads="1"/>
          </p:cNvSpPr>
          <p:nvPr/>
        </p:nvSpPr>
        <p:spPr bwMode="auto">
          <a:xfrm>
            <a:off x="-71438" y="1000125"/>
            <a:ext cx="3357563" cy="2246313"/>
          </a:xfrm>
          <a:prstGeom prst="rect">
            <a:avLst/>
          </a:prstGeom>
          <a:noFill/>
          <a:ln w="9525">
            <a:noFill/>
            <a:miter lim="800000"/>
            <a:headEnd/>
            <a:tailEnd/>
          </a:ln>
        </p:spPr>
        <p:txBody>
          <a:bodyPr>
            <a:spAutoFit/>
          </a:bodyPr>
          <a:lstStyle/>
          <a:p>
            <a:pPr algn="ctr"/>
            <a:r>
              <a:rPr lang="it-IT" sz="2000"/>
              <a:t>Ha cercato di elevare la ragioneria da pura tecnica contabile a sistema dottrinale di carattere scientifico, distinguendo </a:t>
            </a:r>
          </a:p>
          <a:p>
            <a:pPr algn="ctr"/>
            <a:r>
              <a:rPr lang="it-IT" sz="2000"/>
              <a:t>la ragioneria dall’amministrazione</a:t>
            </a:r>
          </a:p>
        </p:txBody>
      </p:sp>
      <p:pic>
        <p:nvPicPr>
          <p:cNvPr id="33799" name="Immagine 9" descr="C:\Users\Stefano\Documents\libri\STORIA DELLA RAGIONERIA\NUOVO FILE CON FRONTESPIZI\fr villa.jpg"/>
          <p:cNvPicPr>
            <a:picLocks noChangeAspect="1" noChangeArrowheads="1"/>
          </p:cNvPicPr>
          <p:nvPr/>
        </p:nvPicPr>
        <p:blipFill>
          <a:blip r:embed="rId4" cstate="print"/>
          <a:srcRect/>
          <a:stretch>
            <a:fillRect/>
          </a:stretch>
        </p:blipFill>
        <p:spPr bwMode="auto">
          <a:xfrm>
            <a:off x="6357938" y="2673350"/>
            <a:ext cx="2643187" cy="3541713"/>
          </a:xfrm>
          <a:prstGeom prst="rect">
            <a:avLst/>
          </a:prstGeom>
          <a:noFill/>
          <a:ln w="9525">
            <a:solidFill>
              <a:schemeClr val="tx1"/>
            </a:solidFill>
            <a:miter lim="800000"/>
            <a:headEnd/>
            <a:tailEnd/>
          </a:ln>
        </p:spPr>
      </p:pic>
      <p:sp>
        <p:nvSpPr>
          <p:cNvPr id="33800" name="Rectangle 9"/>
          <p:cNvSpPr>
            <a:spLocks noChangeArrowheads="1"/>
          </p:cNvSpPr>
          <p:nvPr/>
        </p:nvSpPr>
        <p:spPr bwMode="auto">
          <a:xfrm>
            <a:off x="6072188" y="6215063"/>
            <a:ext cx="3214687" cy="523875"/>
          </a:xfrm>
          <a:prstGeom prst="rect">
            <a:avLst/>
          </a:prstGeom>
          <a:noFill/>
          <a:ln w="9525">
            <a:noFill/>
            <a:miter lim="800000"/>
            <a:headEnd/>
            <a:tailEnd/>
          </a:ln>
        </p:spPr>
        <p:txBody>
          <a:bodyPr anchor="ctr">
            <a:spAutoFit/>
          </a:bodyPr>
          <a:lstStyle/>
          <a:p>
            <a:pPr algn="ctr" eaLnBrk="0" hangingPunct="0"/>
            <a:r>
              <a:rPr lang="it-IT" sz="1400" i="1">
                <a:cs typeface="Times New Roman" pitchFamily="18" charset="0"/>
              </a:rPr>
              <a:t>Francesco Villa – Elementi di amministrazione e contabilità (1850)</a:t>
            </a:r>
            <a:endParaRPr lang="it-IT" sz="4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80000"/>
            <a:lum/>
          </a:blip>
          <a:srcRect/>
          <a:stretch>
            <a:fillRect t="-4000" b="-4000"/>
          </a:stretch>
        </a:blip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39750" y="620713"/>
            <a:ext cx="7920038" cy="366712"/>
          </a:xfrm>
          <a:prstGeom prst="rect">
            <a:avLst/>
          </a:prstGeom>
          <a:noFill/>
          <a:ln w="9525">
            <a:noFill/>
            <a:miter lim="800000"/>
            <a:headEnd/>
            <a:tailEnd/>
          </a:ln>
        </p:spPr>
        <p:txBody>
          <a:bodyPr>
            <a:spAutoFit/>
          </a:bodyPr>
          <a:lstStyle/>
          <a:p>
            <a:pPr>
              <a:spcBef>
                <a:spcPct val="50000"/>
              </a:spcBef>
            </a:pPr>
            <a:endParaRPr lang="it-IT"/>
          </a:p>
        </p:txBody>
      </p:sp>
      <p:sp>
        <p:nvSpPr>
          <p:cNvPr id="34819" name="Text Box 3"/>
          <p:cNvSpPr txBox="1">
            <a:spLocks noChangeArrowheads="1"/>
          </p:cNvSpPr>
          <p:nvPr/>
        </p:nvSpPr>
        <p:spPr bwMode="auto">
          <a:xfrm>
            <a:off x="611188" y="214313"/>
            <a:ext cx="7848600" cy="523875"/>
          </a:xfrm>
          <a:prstGeom prst="rect">
            <a:avLst/>
          </a:prstGeom>
          <a:solidFill>
            <a:srgbClr val="FFFF99">
              <a:alpha val="20000"/>
            </a:srgbClr>
          </a:solidFill>
          <a:ln w="22225">
            <a:solidFill>
              <a:schemeClr val="tx1"/>
            </a:solidFill>
            <a:miter lim="800000"/>
            <a:headEnd/>
            <a:tailEnd/>
          </a:ln>
        </p:spPr>
        <p:txBody>
          <a:bodyPr>
            <a:spAutoFit/>
          </a:bodyPr>
          <a:lstStyle/>
          <a:p>
            <a:pPr algn="ctr"/>
            <a:r>
              <a:rPr lang="it-IT" sz="2800" b="1"/>
              <a:t>Giuseppe Cerboni (1827-1917)</a:t>
            </a:r>
          </a:p>
        </p:txBody>
      </p:sp>
      <p:sp>
        <p:nvSpPr>
          <p:cNvPr id="34820" name="Text Box 10"/>
          <p:cNvSpPr txBox="1">
            <a:spLocks noChangeArrowheads="1"/>
          </p:cNvSpPr>
          <p:nvPr/>
        </p:nvSpPr>
        <p:spPr bwMode="auto">
          <a:xfrm>
            <a:off x="6357938" y="857250"/>
            <a:ext cx="2786062" cy="708025"/>
          </a:xfrm>
          <a:prstGeom prst="rect">
            <a:avLst/>
          </a:prstGeom>
          <a:noFill/>
          <a:ln w="9525">
            <a:noFill/>
            <a:miter lim="800000"/>
            <a:headEnd/>
            <a:tailEnd/>
          </a:ln>
        </p:spPr>
        <p:txBody>
          <a:bodyPr>
            <a:spAutoFit/>
          </a:bodyPr>
          <a:lstStyle/>
          <a:p>
            <a:pPr algn="ctr"/>
            <a:r>
              <a:rPr lang="it-IT" sz="2000"/>
              <a:t>Ha ideato la teorica personalistica “italiana”</a:t>
            </a:r>
          </a:p>
        </p:txBody>
      </p:sp>
      <p:sp>
        <p:nvSpPr>
          <p:cNvPr id="34821" name="Text Box 10"/>
          <p:cNvSpPr txBox="1">
            <a:spLocks noChangeArrowheads="1"/>
          </p:cNvSpPr>
          <p:nvPr/>
        </p:nvSpPr>
        <p:spPr bwMode="auto">
          <a:xfrm>
            <a:off x="6357938" y="1643063"/>
            <a:ext cx="2786062" cy="708025"/>
          </a:xfrm>
          <a:prstGeom prst="rect">
            <a:avLst/>
          </a:prstGeom>
          <a:noFill/>
          <a:ln w="9525">
            <a:noFill/>
            <a:miter lim="800000"/>
            <a:headEnd/>
            <a:tailEnd/>
          </a:ln>
        </p:spPr>
        <p:txBody>
          <a:bodyPr>
            <a:spAutoFit/>
          </a:bodyPr>
          <a:lstStyle/>
          <a:p>
            <a:pPr algn="ctr"/>
            <a:r>
              <a:rPr lang="it-IT" sz="2000"/>
              <a:t>Ha ideato la logismografia</a:t>
            </a:r>
          </a:p>
        </p:txBody>
      </p:sp>
      <p:sp>
        <p:nvSpPr>
          <p:cNvPr id="34822" name="Text Box 10"/>
          <p:cNvSpPr txBox="1">
            <a:spLocks noChangeArrowheads="1"/>
          </p:cNvSpPr>
          <p:nvPr/>
        </p:nvSpPr>
        <p:spPr bwMode="auto">
          <a:xfrm>
            <a:off x="142875" y="857250"/>
            <a:ext cx="2857500" cy="2246313"/>
          </a:xfrm>
          <a:prstGeom prst="rect">
            <a:avLst/>
          </a:prstGeom>
          <a:noFill/>
          <a:ln w="9525">
            <a:noFill/>
            <a:miter lim="800000"/>
            <a:headEnd/>
            <a:tailEnd/>
          </a:ln>
        </p:spPr>
        <p:txBody>
          <a:bodyPr>
            <a:spAutoFit/>
          </a:bodyPr>
          <a:lstStyle/>
          <a:p>
            <a:pPr algn="ctr"/>
            <a:r>
              <a:rPr lang="it-IT" sz="2000"/>
              <a:t>Ha dato spessore scientifico alla ragioneria intravedendo la tripartizione della materia in </a:t>
            </a:r>
            <a:r>
              <a:rPr lang="it-IT" sz="2000" i="1"/>
              <a:t>ragioneria, computisteria </a:t>
            </a:r>
            <a:r>
              <a:rPr lang="it-IT" sz="2000"/>
              <a:t>e </a:t>
            </a:r>
            <a:r>
              <a:rPr lang="it-IT" sz="2000" i="1"/>
              <a:t>logismografia</a:t>
            </a:r>
            <a:r>
              <a:rPr lang="it-IT" sz="2000"/>
              <a:t> </a:t>
            </a:r>
          </a:p>
        </p:txBody>
      </p:sp>
      <p:pic>
        <p:nvPicPr>
          <p:cNvPr id="34823" name="Immagine 10" descr="C:\Users\Stefano\Documents\libri\STORIA DELLA RAGIONERIA\NUOVO FILE CON FRONTESPIZI\frontespizio cerboni004.jpg"/>
          <p:cNvPicPr>
            <a:picLocks noChangeAspect="1" noChangeArrowheads="1"/>
          </p:cNvPicPr>
          <p:nvPr/>
        </p:nvPicPr>
        <p:blipFill>
          <a:blip r:embed="rId4" cstate="print"/>
          <a:srcRect/>
          <a:stretch>
            <a:fillRect/>
          </a:stretch>
        </p:blipFill>
        <p:spPr bwMode="auto">
          <a:xfrm>
            <a:off x="6500813" y="2571750"/>
            <a:ext cx="2511425" cy="3357563"/>
          </a:xfrm>
          <a:prstGeom prst="rect">
            <a:avLst/>
          </a:prstGeom>
          <a:noFill/>
          <a:ln w="9525">
            <a:solidFill>
              <a:schemeClr val="tx1"/>
            </a:solidFill>
            <a:miter lim="800000"/>
            <a:headEnd/>
            <a:tailEnd/>
          </a:ln>
        </p:spPr>
      </p:pic>
      <p:sp>
        <p:nvSpPr>
          <p:cNvPr id="34824" name="Rectangle 10"/>
          <p:cNvSpPr>
            <a:spLocks noChangeArrowheads="1"/>
          </p:cNvSpPr>
          <p:nvPr/>
        </p:nvSpPr>
        <p:spPr bwMode="auto">
          <a:xfrm>
            <a:off x="6357938" y="5938838"/>
            <a:ext cx="2857500" cy="739775"/>
          </a:xfrm>
          <a:prstGeom prst="rect">
            <a:avLst/>
          </a:prstGeom>
          <a:noFill/>
          <a:ln w="9525">
            <a:noFill/>
            <a:miter lim="800000"/>
            <a:headEnd/>
            <a:tailEnd/>
          </a:ln>
        </p:spPr>
        <p:txBody>
          <a:bodyPr anchor="ctr">
            <a:spAutoFit/>
          </a:bodyPr>
          <a:lstStyle/>
          <a:p>
            <a:pPr indent="90488" algn="ctr" eaLnBrk="0" hangingPunct="0"/>
            <a:r>
              <a:rPr lang="it-IT" sz="1400" i="1"/>
              <a:t>Giuseppe Cerboni – La ragioneria scientifica, Volume I, Prolegomeni (1886)</a:t>
            </a:r>
            <a:endParaRPr lang="it-IT" sz="1400" i="1">
              <a:cs typeface="Times New Roman" pitchFamily="18" charset="0"/>
            </a:endParaRPr>
          </a:p>
        </p:txBody>
      </p:sp>
      <p:sp>
        <p:nvSpPr>
          <p:cNvPr id="34825" name="Text Box 10"/>
          <p:cNvSpPr txBox="1">
            <a:spLocks noChangeArrowheads="1"/>
          </p:cNvSpPr>
          <p:nvPr/>
        </p:nvSpPr>
        <p:spPr bwMode="auto">
          <a:xfrm>
            <a:off x="-71438" y="3357563"/>
            <a:ext cx="3071813" cy="2246312"/>
          </a:xfrm>
          <a:prstGeom prst="rect">
            <a:avLst/>
          </a:prstGeom>
          <a:noFill/>
          <a:ln w="9525">
            <a:noFill/>
            <a:miter lim="800000"/>
            <a:headEnd/>
            <a:tailEnd/>
          </a:ln>
        </p:spPr>
        <p:txBody>
          <a:bodyPr>
            <a:spAutoFit/>
          </a:bodyPr>
          <a:lstStyle/>
          <a:p>
            <a:pPr algn="ctr"/>
            <a:r>
              <a:rPr lang="it-IT" sz="2000"/>
              <a:t>Ha formulato una moderna definizione di azienda basata sia su elementi </a:t>
            </a:r>
            <a:r>
              <a:rPr lang="it-IT" sz="2000" i="1"/>
              <a:t>strutturali </a:t>
            </a:r>
            <a:r>
              <a:rPr lang="it-IT" sz="2000"/>
              <a:t>(la sostanza amministrata)</a:t>
            </a:r>
            <a:r>
              <a:rPr lang="it-IT" sz="2000" i="1"/>
              <a:t> </a:t>
            </a:r>
            <a:r>
              <a:rPr lang="it-IT" sz="2000"/>
              <a:t>che </a:t>
            </a:r>
            <a:r>
              <a:rPr lang="it-IT" sz="2000" i="1"/>
              <a:t>dinamici </a:t>
            </a:r>
            <a:r>
              <a:rPr lang="it-IT" sz="2000"/>
              <a:t>(l’azione amministrativa)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80000"/>
            <a:lum/>
          </a:blip>
          <a:srcRect/>
          <a:stretch>
            <a:fillRect t="-10000" b="-10000"/>
          </a:stretch>
        </a:blip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39750" y="620713"/>
            <a:ext cx="7920038" cy="366712"/>
          </a:xfrm>
          <a:prstGeom prst="rect">
            <a:avLst/>
          </a:prstGeom>
          <a:noFill/>
          <a:ln w="9525">
            <a:noFill/>
            <a:miter lim="800000"/>
            <a:headEnd/>
            <a:tailEnd/>
          </a:ln>
        </p:spPr>
        <p:txBody>
          <a:bodyPr>
            <a:spAutoFit/>
          </a:bodyPr>
          <a:lstStyle/>
          <a:p>
            <a:pPr>
              <a:spcBef>
                <a:spcPct val="50000"/>
              </a:spcBef>
            </a:pPr>
            <a:endParaRPr lang="it-IT"/>
          </a:p>
        </p:txBody>
      </p:sp>
      <p:sp>
        <p:nvSpPr>
          <p:cNvPr id="35843" name="Text Box 3"/>
          <p:cNvSpPr txBox="1">
            <a:spLocks noChangeArrowheads="1"/>
          </p:cNvSpPr>
          <p:nvPr/>
        </p:nvSpPr>
        <p:spPr bwMode="auto">
          <a:xfrm>
            <a:off x="611188" y="214313"/>
            <a:ext cx="7848600" cy="523875"/>
          </a:xfrm>
          <a:prstGeom prst="rect">
            <a:avLst/>
          </a:prstGeom>
          <a:solidFill>
            <a:srgbClr val="FFFF99">
              <a:alpha val="20000"/>
            </a:srgbClr>
          </a:solidFill>
          <a:ln w="22225">
            <a:solidFill>
              <a:schemeClr val="tx1"/>
            </a:solidFill>
            <a:miter lim="800000"/>
            <a:headEnd/>
            <a:tailEnd/>
          </a:ln>
        </p:spPr>
        <p:txBody>
          <a:bodyPr>
            <a:spAutoFit/>
          </a:bodyPr>
          <a:lstStyle/>
          <a:p>
            <a:pPr algn="ctr"/>
            <a:r>
              <a:rPr lang="it-IT" sz="2800" b="1"/>
              <a:t>Fabio Besta (1845-1922)</a:t>
            </a:r>
          </a:p>
        </p:txBody>
      </p:sp>
      <p:sp>
        <p:nvSpPr>
          <p:cNvPr id="35844" name="Text Box 10"/>
          <p:cNvSpPr txBox="1">
            <a:spLocks noChangeArrowheads="1"/>
          </p:cNvSpPr>
          <p:nvPr/>
        </p:nvSpPr>
        <p:spPr bwMode="auto">
          <a:xfrm>
            <a:off x="-32290" y="926718"/>
            <a:ext cx="3203848" cy="2862322"/>
          </a:xfrm>
          <a:prstGeom prst="rect">
            <a:avLst/>
          </a:prstGeom>
          <a:noFill/>
          <a:ln w="9525">
            <a:noFill/>
            <a:miter lim="800000"/>
            <a:headEnd/>
            <a:tailEnd/>
          </a:ln>
        </p:spPr>
        <p:txBody>
          <a:bodyPr wrap="square">
            <a:spAutoFit/>
          </a:bodyPr>
          <a:lstStyle/>
          <a:p>
            <a:pPr algn="ctr"/>
            <a:r>
              <a:rPr lang="it-IT" sz="2000" dirty="0"/>
              <a:t>Ha completato il passaggio della ragioneria al rango “scientifico” </a:t>
            </a:r>
            <a:r>
              <a:rPr lang="it-IT" sz="2000" i="1" dirty="0"/>
              <a:t>(scienza del controllo economico)</a:t>
            </a:r>
            <a:r>
              <a:rPr lang="it-IT" sz="2000" dirty="0"/>
              <a:t>, distinguendo i “tre momenti” dell’amministrazione economica: </a:t>
            </a:r>
            <a:r>
              <a:rPr lang="it-IT" sz="2000" i="1" dirty="0"/>
              <a:t>direzione, gestione </a:t>
            </a:r>
            <a:r>
              <a:rPr lang="it-IT" sz="2000" dirty="0"/>
              <a:t>e</a:t>
            </a:r>
            <a:r>
              <a:rPr lang="it-IT" sz="2000" i="1" dirty="0"/>
              <a:t> controllo</a:t>
            </a:r>
          </a:p>
        </p:txBody>
      </p:sp>
      <p:sp>
        <p:nvSpPr>
          <p:cNvPr id="35846" name="Text Box 10"/>
          <p:cNvSpPr txBox="1">
            <a:spLocks noChangeArrowheads="1"/>
          </p:cNvSpPr>
          <p:nvPr/>
        </p:nvSpPr>
        <p:spPr bwMode="auto">
          <a:xfrm>
            <a:off x="-32290" y="3997176"/>
            <a:ext cx="3071812" cy="1016000"/>
          </a:xfrm>
          <a:prstGeom prst="rect">
            <a:avLst/>
          </a:prstGeom>
          <a:noFill/>
          <a:ln w="9525">
            <a:noFill/>
            <a:miter lim="800000"/>
            <a:headEnd/>
            <a:tailEnd/>
          </a:ln>
        </p:spPr>
        <p:txBody>
          <a:bodyPr>
            <a:spAutoFit/>
          </a:bodyPr>
          <a:lstStyle/>
          <a:p>
            <a:pPr algn="ctr"/>
            <a:r>
              <a:rPr lang="it-IT" sz="2000" dirty="0"/>
              <a:t>Ha affiancato il </a:t>
            </a:r>
            <a:r>
              <a:rPr lang="it-IT" sz="2000" i="1" dirty="0"/>
              <a:t>metodo sperimentale (induttivo) </a:t>
            </a:r>
            <a:r>
              <a:rPr lang="it-IT" sz="2000" dirty="0"/>
              <a:t>al </a:t>
            </a:r>
            <a:r>
              <a:rPr lang="it-IT" sz="2000" i="1" dirty="0"/>
              <a:t>metodo storico</a:t>
            </a:r>
          </a:p>
        </p:txBody>
      </p:sp>
      <p:sp>
        <p:nvSpPr>
          <p:cNvPr id="35847" name="Text Box 10"/>
          <p:cNvSpPr txBox="1">
            <a:spLocks noChangeArrowheads="1"/>
          </p:cNvSpPr>
          <p:nvPr/>
        </p:nvSpPr>
        <p:spPr bwMode="auto">
          <a:xfrm>
            <a:off x="6072188" y="863600"/>
            <a:ext cx="3071812" cy="708025"/>
          </a:xfrm>
          <a:prstGeom prst="rect">
            <a:avLst/>
          </a:prstGeom>
          <a:noFill/>
          <a:ln w="9525">
            <a:noFill/>
            <a:miter lim="800000"/>
            <a:headEnd/>
            <a:tailEnd/>
          </a:ln>
        </p:spPr>
        <p:txBody>
          <a:bodyPr>
            <a:spAutoFit/>
          </a:bodyPr>
          <a:lstStyle/>
          <a:p>
            <a:pPr algn="ctr"/>
            <a:r>
              <a:rPr lang="it-IT" sz="2000" dirty="0"/>
              <a:t>Ha ideato la teorica dei conti “a valore”</a:t>
            </a:r>
          </a:p>
        </p:txBody>
      </p:sp>
      <p:pic>
        <p:nvPicPr>
          <p:cNvPr id="35848" name="Immagine 10" descr="C:\Users\Stefano\AppData\Local\Microsoft\Windows\Temporary Internet Files\Content.Word\frontespizio besta006.jpg"/>
          <p:cNvPicPr>
            <a:picLocks noChangeAspect="1" noChangeArrowheads="1"/>
          </p:cNvPicPr>
          <p:nvPr/>
        </p:nvPicPr>
        <p:blipFill>
          <a:blip r:embed="rId4" cstate="print"/>
          <a:srcRect/>
          <a:stretch>
            <a:fillRect/>
          </a:stretch>
        </p:blipFill>
        <p:spPr bwMode="auto">
          <a:xfrm>
            <a:off x="6429375" y="2514600"/>
            <a:ext cx="2444750" cy="3343275"/>
          </a:xfrm>
          <a:prstGeom prst="rect">
            <a:avLst/>
          </a:prstGeom>
          <a:noFill/>
          <a:ln w="9525">
            <a:solidFill>
              <a:schemeClr val="tx1"/>
            </a:solidFill>
            <a:miter lim="800000"/>
            <a:headEnd/>
            <a:tailEnd/>
          </a:ln>
        </p:spPr>
      </p:pic>
      <p:sp>
        <p:nvSpPr>
          <p:cNvPr id="35849" name="Rectangle 10"/>
          <p:cNvSpPr>
            <a:spLocks noChangeArrowheads="1"/>
          </p:cNvSpPr>
          <p:nvPr/>
        </p:nvSpPr>
        <p:spPr bwMode="auto">
          <a:xfrm>
            <a:off x="6215063" y="5857875"/>
            <a:ext cx="2857500" cy="954088"/>
          </a:xfrm>
          <a:prstGeom prst="rect">
            <a:avLst/>
          </a:prstGeom>
          <a:noFill/>
          <a:ln w="9525">
            <a:noFill/>
            <a:miter lim="800000"/>
            <a:headEnd/>
            <a:tailEnd/>
          </a:ln>
        </p:spPr>
        <p:txBody>
          <a:bodyPr anchor="ctr">
            <a:spAutoFit/>
          </a:bodyPr>
          <a:lstStyle/>
          <a:p>
            <a:pPr algn="ctr" eaLnBrk="0" hangingPunct="0"/>
            <a:r>
              <a:rPr lang="it-IT" sz="1400" i="1">
                <a:cs typeface="Times New Roman" pitchFamily="18" charset="0"/>
              </a:rPr>
              <a:t>Fabio Besta – La ragioneria, seconda edizione, Volume I, Parte Prima, Ragioneria generale (1909) </a:t>
            </a:r>
            <a:endParaRPr lang="it-IT" sz="4000"/>
          </a:p>
        </p:txBody>
      </p:sp>
      <p:sp>
        <p:nvSpPr>
          <p:cNvPr id="10" name="Text Box 10"/>
          <p:cNvSpPr txBox="1">
            <a:spLocks noChangeArrowheads="1"/>
          </p:cNvSpPr>
          <p:nvPr/>
        </p:nvSpPr>
        <p:spPr bwMode="auto">
          <a:xfrm>
            <a:off x="6072188" y="1560512"/>
            <a:ext cx="3071813" cy="708025"/>
          </a:xfrm>
          <a:prstGeom prst="rect">
            <a:avLst/>
          </a:prstGeom>
          <a:noFill/>
          <a:ln w="9525">
            <a:noFill/>
            <a:miter lim="800000"/>
            <a:headEnd/>
            <a:tailEnd/>
          </a:ln>
        </p:spPr>
        <p:txBody>
          <a:bodyPr>
            <a:spAutoFit/>
          </a:bodyPr>
          <a:lstStyle/>
          <a:p>
            <a:pPr algn="ctr"/>
            <a:r>
              <a:rPr lang="it-IT" sz="2000" dirty="0"/>
              <a:t>Ha ideato il sistema patrimoniale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39750" y="620713"/>
            <a:ext cx="7920038" cy="366712"/>
          </a:xfrm>
          <a:prstGeom prst="rect">
            <a:avLst/>
          </a:prstGeom>
          <a:noFill/>
          <a:ln w="9525">
            <a:noFill/>
            <a:miter lim="800000"/>
            <a:headEnd/>
            <a:tailEnd/>
          </a:ln>
        </p:spPr>
        <p:txBody>
          <a:bodyPr>
            <a:spAutoFit/>
          </a:bodyPr>
          <a:lstStyle/>
          <a:p>
            <a:pPr>
              <a:spcBef>
                <a:spcPct val="50000"/>
              </a:spcBef>
            </a:pPr>
            <a:endParaRPr lang="it-IT"/>
          </a:p>
        </p:txBody>
      </p:sp>
      <p:sp>
        <p:nvSpPr>
          <p:cNvPr id="36867" name="Rectangle 1"/>
          <p:cNvSpPr>
            <a:spLocks noChangeArrowheads="1"/>
          </p:cNvSpPr>
          <p:nvPr/>
        </p:nvSpPr>
        <p:spPr bwMode="auto">
          <a:xfrm>
            <a:off x="71438" y="1273175"/>
            <a:ext cx="8929687" cy="338138"/>
          </a:xfrm>
          <a:prstGeom prst="rect">
            <a:avLst/>
          </a:prstGeom>
          <a:noFill/>
          <a:ln w="9525">
            <a:noFill/>
            <a:miter lim="800000"/>
            <a:headEnd/>
            <a:tailEnd/>
          </a:ln>
        </p:spPr>
        <p:txBody>
          <a:bodyPr anchor="ctr">
            <a:spAutoFit/>
          </a:bodyPr>
          <a:lstStyle/>
          <a:p>
            <a:pPr algn="ctr" eaLnBrk="0" hangingPunct="0"/>
            <a:r>
              <a:rPr lang="it-IT" sz="1600" b="1" i="1">
                <a:cs typeface="Times New Roman" pitchFamily="18" charset="0"/>
              </a:rPr>
              <a:t>Principi e regole che giustificano la natura e regolano il concreto funzionamento dei conti</a:t>
            </a:r>
            <a:endParaRPr lang="it-IT" sz="1400"/>
          </a:p>
        </p:txBody>
      </p:sp>
      <p:sp>
        <p:nvSpPr>
          <p:cNvPr id="8" name="Rettangolo 7"/>
          <p:cNvSpPr/>
          <p:nvPr/>
        </p:nvSpPr>
        <p:spPr>
          <a:xfrm>
            <a:off x="785813" y="785813"/>
            <a:ext cx="7500937" cy="523875"/>
          </a:xfrm>
          <a:prstGeom prst="rect">
            <a:avLst/>
          </a:prstGeom>
        </p:spPr>
        <p:txBody>
          <a:bodyPr>
            <a:spAutoFit/>
          </a:bodyPr>
          <a:lstStyle/>
          <a:p>
            <a:pPr algn="ctr" eaLnBrk="0" hangingPunct="0">
              <a:defRPr/>
            </a:pPr>
            <a:r>
              <a:rPr lang="it-IT" sz="2800" b="1" dirty="0">
                <a:ea typeface="Times New Roman" pitchFamily="18" charset="0"/>
              </a:rPr>
              <a:t>Teoriche del conto in Italia nel XIX secolo</a:t>
            </a:r>
            <a:endParaRPr lang="it-IT" sz="1050" dirty="0"/>
          </a:p>
        </p:txBody>
      </p:sp>
      <p:sp>
        <p:nvSpPr>
          <p:cNvPr id="36869" name="Rettangolo 11"/>
          <p:cNvSpPr>
            <a:spLocks noChangeArrowheads="1"/>
          </p:cNvSpPr>
          <p:nvPr/>
        </p:nvSpPr>
        <p:spPr bwMode="auto">
          <a:xfrm>
            <a:off x="2000250" y="214313"/>
            <a:ext cx="5262563" cy="461962"/>
          </a:xfrm>
          <a:prstGeom prst="rect">
            <a:avLst/>
          </a:prstGeom>
          <a:noFill/>
          <a:ln w="9525">
            <a:noFill/>
            <a:miter lim="800000"/>
            <a:headEnd/>
            <a:tailEnd/>
          </a:ln>
        </p:spPr>
        <p:txBody>
          <a:bodyPr wrap="none">
            <a:spAutoFit/>
          </a:bodyPr>
          <a:lstStyle/>
          <a:p>
            <a:r>
              <a:rPr lang="it-IT" sz="2400" b="1">
                <a:solidFill>
                  <a:srgbClr val="0070C0"/>
                </a:solidFill>
              </a:rPr>
              <a:t>La ragioneria nell’età moderna (15)</a:t>
            </a:r>
            <a:endParaRPr lang="it-IT" sz="2400">
              <a:solidFill>
                <a:srgbClr val="0070C0"/>
              </a:solidFill>
            </a:endParaRPr>
          </a:p>
        </p:txBody>
      </p:sp>
      <p:sp>
        <p:nvSpPr>
          <p:cNvPr id="36870" name="Freccia in giù 6"/>
          <p:cNvSpPr>
            <a:spLocks noChangeArrowheads="1"/>
          </p:cNvSpPr>
          <p:nvPr/>
        </p:nvSpPr>
        <p:spPr bwMode="auto">
          <a:xfrm>
            <a:off x="357188" y="1714500"/>
            <a:ext cx="1071562"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36871" name="Freccia in giù 6"/>
          <p:cNvSpPr>
            <a:spLocks noChangeArrowheads="1"/>
          </p:cNvSpPr>
          <p:nvPr/>
        </p:nvSpPr>
        <p:spPr bwMode="auto">
          <a:xfrm>
            <a:off x="1803400" y="1714500"/>
            <a:ext cx="1071563"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36872" name="Freccia in giù 6"/>
          <p:cNvSpPr>
            <a:spLocks noChangeArrowheads="1"/>
          </p:cNvSpPr>
          <p:nvPr/>
        </p:nvSpPr>
        <p:spPr bwMode="auto">
          <a:xfrm>
            <a:off x="3286125" y="1714500"/>
            <a:ext cx="1071563"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36873" name="Freccia in giù 6"/>
          <p:cNvSpPr>
            <a:spLocks noChangeArrowheads="1"/>
          </p:cNvSpPr>
          <p:nvPr/>
        </p:nvSpPr>
        <p:spPr bwMode="auto">
          <a:xfrm>
            <a:off x="4803775" y="1714500"/>
            <a:ext cx="1071563"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36874" name="Freccia in giù 6"/>
          <p:cNvSpPr>
            <a:spLocks noChangeArrowheads="1"/>
          </p:cNvSpPr>
          <p:nvPr/>
        </p:nvSpPr>
        <p:spPr bwMode="auto">
          <a:xfrm>
            <a:off x="6232525" y="1714500"/>
            <a:ext cx="1071563"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36875" name="Freccia in giù 6"/>
          <p:cNvSpPr>
            <a:spLocks noChangeArrowheads="1"/>
          </p:cNvSpPr>
          <p:nvPr/>
        </p:nvSpPr>
        <p:spPr bwMode="auto">
          <a:xfrm>
            <a:off x="7715250" y="1714500"/>
            <a:ext cx="1071563"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36876" name="Text Box 10"/>
          <p:cNvSpPr txBox="1">
            <a:spLocks noChangeArrowheads="1"/>
          </p:cNvSpPr>
          <p:nvPr/>
        </p:nvSpPr>
        <p:spPr bwMode="auto">
          <a:xfrm>
            <a:off x="71438" y="2571750"/>
            <a:ext cx="1571625" cy="830263"/>
          </a:xfrm>
          <a:prstGeom prst="rect">
            <a:avLst/>
          </a:prstGeom>
          <a:noFill/>
          <a:ln w="9525">
            <a:noFill/>
            <a:miter lim="800000"/>
            <a:headEnd/>
            <a:tailEnd/>
          </a:ln>
        </p:spPr>
        <p:txBody>
          <a:bodyPr>
            <a:spAutoFit/>
          </a:bodyPr>
          <a:lstStyle/>
          <a:p>
            <a:pPr algn="ctr"/>
            <a:r>
              <a:rPr lang="it-IT" sz="1600"/>
              <a:t>Teorica</a:t>
            </a:r>
          </a:p>
          <a:p>
            <a:pPr algn="ctr"/>
            <a:r>
              <a:rPr lang="it-IT" sz="1600" b="1">
                <a:solidFill>
                  <a:srgbClr val="C00000"/>
                </a:solidFill>
              </a:rPr>
              <a:t>personalistica </a:t>
            </a:r>
            <a:r>
              <a:rPr lang="it-IT" sz="1600"/>
              <a:t>di Marchi</a:t>
            </a:r>
          </a:p>
        </p:txBody>
      </p:sp>
      <p:sp>
        <p:nvSpPr>
          <p:cNvPr id="36877" name="Text Box 10"/>
          <p:cNvSpPr txBox="1">
            <a:spLocks noChangeArrowheads="1"/>
          </p:cNvSpPr>
          <p:nvPr/>
        </p:nvSpPr>
        <p:spPr bwMode="auto">
          <a:xfrm>
            <a:off x="1571625" y="2571750"/>
            <a:ext cx="1571625" cy="830263"/>
          </a:xfrm>
          <a:prstGeom prst="rect">
            <a:avLst/>
          </a:prstGeom>
          <a:noFill/>
          <a:ln w="9525">
            <a:noFill/>
            <a:miter lim="800000"/>
            <a:headEnd/>
            <a:tailEnd/>
          </a:ln>
        </p:spPr>
        <p:txBody>
          <a:bodyPr>
            <a:spAutoFit/>
          </a:bodyPr>
          <a:lstStyle/>
          <a:p>
            <a:pPr algn="ctr"/>
            <a:r>
              <a:rPr lang="it-IT" sz="1600"/>
              <a:t>Teorica</a:t>
            </a:r>
          </a:p>
          <a:p>
            <a:pPr algn="ctr"/>
            <a:r>
              <a:rPr lang="it-IT" sz="1600" b="1">
                <a:solidFill>
                  <a:srgbClr val="C00000"/>
                </a:solidFill>
              </a:rPr>
              <a:t>personalistica </a:t>
            </a:r>
            <a:r>
              <a:rPr lang="it-IT" sz="1600"/>
              <a:t>di Cerboni</a:t>
            </a:r>
          </a:p>
        </p:txBody>
      </p:sp>
      <p:sp>
        <p:nvSpPr>
          <p:cNvPr id="36878" name="Text Box 10"/>
          <p:cNvSpPr txBox="1">
            <a:spLocks noChangeArrowheads="1"/>
          </p:cNvSpPr>
          <p:nvPr/>
        </p:nvSpPr>
        <p:spPr bwMode="auto">
          <a:xfrm>
            <a:off x="3000375" y="2571750"/>
            <a:ext cx="1571625" cy="1077913"/>
          </a:xfrm>
          <a:prstGeom prst="rect">
            <a:avLst/>
          </a:prstGeom>
          <a:noFill/>
          <a:ln w="9525">
            <a:noFill/>
            <a:miter lim="800000"/>
            <a:headEnd/>
            <a:tailEnd/>
          </a:ln>
        </p:spPr>
        <p:txBody>
          <a:bodyPr>
            <a:spAutoFit/>
          </a:bodyPr>
          <a:lstStyle/>
          <a:p>
            <a:pPr algn="ctr"/>
            <a:r>
              <a:rPr lang="it-IT" sz="1600"/>
              <a:t>Teorica</a:t>
            </a:r>
          </a:p>
          <a:p>
            <a:pPr algn="ctr"/>
            <a:r>
              <a:rPr lang="it-IT" sz="1600" b="1">
                <a:solidFill>
                  <a:srgbClr val="C00000"/>
                </a:solidFill>
              </a:rPr>
              <a:t>dei conti “a valore”</a:t>
            </a:r>
            <a:r>
              <a:rPr lang="it-IT" sz="1600"/>
              <a:t> di Besta</a:t>
            </a:r>
          </a:p>
        </p:txBody>
      </p:sp>
      <p:sp>
        <p:nvSpPr>
          <p:cNvPr id="36879" name="Text Box 10"/>
          <p:cNvSpPr txBox="1">
            <a:spLocks noChangeArrowheads="1"/>
          </p:cNvSpPr>
          <p:nvPr/>
        </p:nvSpPr>
        <p:spPr bwMode="auto">
          <a:xfrm>
            <a:off x="4643438" y="2571750"/>
            <a:ext cx="1428750" cy="1077218"/>
          </a:xfrm>
          <a:prstGeom prst="rect">
            <a:avLst/>
          </a:prstGeom>
          <a:noFill/>
          <a:ln w="9525">
            <a:noFill/>
            <a:miter lim="800000"/>
            <a:headEnd/>
            <a:tailEnd/>
          </a:ln>
        </p:spPr>
        <p:txBody>
          <a:bodyPr>
            <a:spAutoFit/>
          </a:bodyPr>
          <a:lstStyle/>
          <a:p>
            <a:pPr algn="ctr"/>
            <a:r>
              <a:rPr lang="it-IT" sz="1600" dirty="0"/>
              <a:t>Teorica</a:t>
            </a:r>
          </a:p>
          <a:p>
            <a:pPr algn="ctr"/>
            <a:r>
              <a:rPr lang="it-IT" sz="1600" b="1" dirty="0">
                <a:solidFill>
                  <a:srgbClr val="C00000"/>
                </a:solidFill>
              </a:rPr>
              <a:t>mista</a:t>
            </a:r>
            <a:r>
              <a:rPr lang="it-IT" sz="1600" dirty="0"/>
              <a:t> della </a:t>
            </a:r>
            <a:r>
              <a:rPr lang="it-IT" sz="1600"/>
              <a:t>Scuola </a:t>
            </a:r>
            <a:r>
              <a:rPr lang="it-IT" sz="1600" smtClean="0"/>
              <a:t>Lombarda</a:t>
            </a:r>
            <a:endParaRPr lang="it-IT" sz="1600" dirty="0"/>
          </a:p>
        </p:txBody>
      </p:sp>
      <p:sp>
        <p:nvSpPr>
          <p:cNvPr id="36880" name="Text Box 10"/>
          <p:cNvSpPr txBox="1">
            <a:spLocks noChangeArrowheads="1"/>
          </p:cNvSpPr>
          <p:nvPr/>
        </p:nvSpPr>
        <p:spPr bwMode="auto">
          <a:xfrm>
            <a:off x="6000750" y="2571750"/>
            <a:ext cx="1571625" cy="830263"/>
          </a:xfrm>
          <a:prstGeom prst="rect">
            <a:avLst/>
          </a:prstGeom>
          <a:noFill/>
          <a:ln w="9525">
            <a:noFill/>
            <a:miter lim="800000"/>
            <a:headEnd/>
            <a:tailEnd/>
          </a:ln>
        </p:spPr>
        <p:txBody>
          <a:bodyPr>
            <a:spAutoFit/>
          </a:bodyPr>
          <a:lstStyle/>
          <a:p>
            <a:pPr algn="ctr"/>
            <a:r>
              <a:rPr lang="it-IT" sz="1600"/>
              <a:t>Teorica</a:t>
            </a:r>
          </a:p>
          <a:p>
            <a:pPr algn="ctr"/>
            <a:r>
              <a:rPr lang="it-IT" sz="1600" b="1">
                <a:solidFill>
                  <a:srgbClr val="C00000"/>
                </a:solidFill>
              </a:rPr>
              <a:t>materialistica</a:t>
            </a:r>
            <a:r>
              <a:rPr lang="it-IT" sz="1600"/>
              <a:t> di Pisani</a:t>
            </a:r>
          </a:p>
        </p:txBody>
      </p:sp>
      <p:sp>
        <p:nvSpPr>
          <p:cNvPr id="36881" name="Text Box 10"/>
          <p:cNvSpPr txBox="1">
            <a:spLocks noChangeArrowheads="1"/>
          </p:cNvSpPr>
          <p:nvPr/>
        </p:nvSpPr>
        <p:spPr bwMode="auto">
          <a:xfrm>
            <a:off x="7500938" y="2581275"/>
            <a:ext cx="1571625" cy="830263"/>
          </a:xfrm>
          <a:prstGeom prst="rect">
            <a:avLst/>
          </a:prstGeom>
          <a:noFill/>
          <a:ln w="9525">
            <a:noFill/>
            <a:miter lim="800000"/>
            <a:headEnd/>
            <a:tailEnd/>
          </a:ln>
        </p:spPr>
        <p:txBody>
          <a:bodyPr>
            <a:spAutoFit/>
          </a:bodyPr>
          <a:lstStyle/>
          <a:p>
            <a:pPr algn="ctr"/>
            <a:r>
              <a:rPr lang="it-IT" sz="1600"/>
              <a:t>Teorica</a:t>
            </a:r>
          </a:p>
          <a:p>
            <a:pPr algn="ctr"/>
            <a:r>
              <a:rPr lang="it-IT" sz="1600" b="1">
                <a:solidFill>
                  <a:srgbClr val="C00000"/>
                </a:solidFill>
              </a:rPr>
              <a:t>matematica</a:t>
            </a:r>
            <a:r>
              <a:rPr lang="it-IT" sz="1600"/>
              <a:t> di Rossi</a:t>
            </a:r>
          </a:p>
        </p:txBody>
      </p:sp>
      <p:sp>
        <p:nvSpPr>
          <p:cNvPr id="23" name="Rettangolo 22"/>
          <p:cNvSpPr/>
          <p:nvPr/>
        </p:nvSpPr>
        <p:spPr>
          <a:xfrm>
            <a:off x="88900" y="714375"/>
            <a:ext cx="8929688" cy="1000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6883" name="Freccia in giù 6"/>
          <p:cNvSpPr>
            <a:spLocks noChangeArrowheads="1"/>
          </p:cNvSpPr>
          <p:nvPr/>
        </p:nvSpPr>
        <p:spPr bwMode="auto">
          <a:xfrm>
            <a:off x="1500188" y="4714875"/>
            <a:ext cx="1500187"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32" name="Rettangolo 31"/>
          <p:cNvSpPr/>
          <p:nvPr/>
        </p:nvSpPr>
        <p:spPr>
          <a:xfrm>
            <a:off x="88900" y="3714750"/>
            <a:ext cx="8929688" cy="928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3" name="Rettangolo 32"/>
          <p:cNvSpPr/>
          <p:nvPr/>
        </p:nvSpPr>
        <p:spPr>
          <a:xfrm>
            <a:off x="428625" y="3786188"/>
            <a:ext cx="8358188" cy="892175"/>
          </a:xfrm>
          <a:prstGeom prst="rect">
            <a:avLst/>
          </a:prstGeom>
        </p:spPr>
        <p:txBody>
          <a:bodyPr>
            <a:spAutoFit/>
          </a:bodyPr>
          <a:lstStyle/>
          <a:p>
            <a:pPr algn="ctr" eaLnBrk="0" hangingPunct="0">
              <a:defRPr/>
            </a:pPr>
            <a:r>
              <a:rPr lang="it-IT" sz="2800" b="1" dirty="0">
                <a:ea typeface="Times New Roman" pitchFamily="18" charset="0"/>
              </a:rPr>
              <a:t>Applicazioni contabili in Italia nel XIX secolo</a:t>
            </a:r>
          </a:p>
          <a:p>
            <a:pPr algn="ctr" eaLnBrk="0" hangingPunct="0">
              <a:defRPr/>
            </a:pPr>
            <a:r>
              <a:rPr lang="it-IT" sz="2400" b="1" i="1" dirty="0"/>
              <a:t>in partita semplice			in partita doppia</a:t>
            </a:r>
            <a:endParaRPr lang="it-IT" sz="1050" i="1" dirty="0"/>
          </a:p>
        </p:txBody>
      </p:sp>
      <p:sp>
        <p:nvSpPr>
          <p:cNvPr id="36886" name="Freccia in giù 6"/>
          <p:cNvSpPr>
            <a:spLocks noChangeArrowheads="1"/>
          </p:cNvSpPr>
          <p:nvPr/>
        </p:nvSpPr>
        <p:spPr bwMode="auto">
          <a:xfrm>
            <a:off x="6215063" y="4714875"/>
            <a:ext cx="1500187"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36887" name="Text Box 10"/>
          <p:cNvSpPr txBox="1">
            <a:spLocks noChangeArrowheads="1"/>
          </p:cNvSpPr>
          <p:nvPr/>
        </p:nvSpPr>
        <p:spPr bwMode="auto">
          <a:xfrm>
            <a:off x="71438" y="5572125"/>
            <a:ext cx="4429125" cy="1077913"/>
          </a:xfrm>
          <a:prstGeom prst="rect">
            <a:avLst/>
          </a:prstGeom>
          <a:noFill/>
          <a:ln w="9525">
            <a:noFill/>
            <a:miter lim="800000"/>
            <a:headEnd/>
            <a:tailEnd/>
          </a:ln>
        </p:spPr>
        <p:txBody>
          <a:bodyPr>
            <a:spAutoFit/>
          </a:bodyPr>
          <a:lstStyle/>
          <a:p>
            <a:pPr algn="ctr"/>
            <a:r>
              <a:rPr lang="it-IT" sz="1600" b="1" i="1">
                <a:solidFill>
                  <a:srgbClr val="C00000"/>
                </a:solidFill>
              </a:rPr>
              <a:t>Budgetografia </a:t>
            </a:r>
            <a:r>
              <a:rPr lang="it-IT" sz="1600"/>
              <a:t>di Pier Antonio Filippini (1863)</a:t>
            </a:r>
          </a:p>
          <a:p>
            <a:pPr algn="ctr"/>
            <a:r>
              <a:rPr lang="it-IT" sz="1600" b="1" i="1">
                <a:solidFill>
                  <a:srgbClr val="C00000"/>
                </a:solidFill>
              </a:rPr>
              <a:t>“Metodo” dei rendiconti a duplice tipo di Analisi </a:t>
            </a:r>
            <a:r>
              <a:rPr lang="it-IT" sz="1600"/>
              <a:t>di Dionigi Biancardi (1876)</a:t>
            </a:r>
          </a:p>
          <a:p>
            <a:pPr algn="ctr"/>
            <a:r>
              <a:rPr lang="it-IT" sz="1600" b="1" i="1">
                <a:solidFill>
                  <a:srgbClr val="C00000"/>
                </a:solidFill>
              </a:rPr>
              <a:t>Sillografia </a:t>
            </a:r>
            <a:r>
              <a:rPr lang="it-IT" sz="1600"/>
              <a:t>di Felice Bianchini (1878)</a:t>
            </a:r>
          </a:p>
        </p:txBody>
      </p:sp>
      <p:sp>
        <p:nvSpPr>
          <p:cNvPr id="36888" name="Text Box 10"/>
          <p:cNvSpPr txBox="1">
            <a:spLocks noChangeArrowheads="1"/>
          </p:cNvSpPr>
          <p:nvPr/>
        </p:nvSpPr>
        <p:spPr bwMode="auto">
          <a:xfrm>
            <a:off x="4857750" y="5572125"/>
            <a:ext cx="4214813" cy="1077913"/>
          </a:xfrm>
          <a:prstGeom prst="rect">
            <a:avLst/>
          </a:prstGeom>
          <a:noFill/>
          <a:ln w="9525">
            <a:noFill/>
            <a:miter lim="800000"/>
            <a:headEnd/>
            <a:tailEnd/>
          </a:ln>
        </p:spPr>
        <p:txBody>
          <a:bodyPr>
            <a:spAutoFit/>
          </a:bodyPr>
          <a:lstStyle/>
          <a:p>
            <a:pPr algn="ctr"/>
            <a:r>
              <a:rPr lang="it-IT" sz="1600" b="1" i="1">
                <a:solidFill>
                  <a:srgbClr val="C00000"/>
                </a:solidFill>
              </a:rPr>
              <a:t>Logismografia </a:t>
            </a:r>
            <a:r>
              <a:rPr lang="it-IT" sz="1600"/>
              <a:t>di Giuseppe Cerboni (1873)</a:t>
            </a:r>
          </a:p>
          <a:p>
            <a:pPr algn="ctr"/>
            <a:r>
              <a:rPr lang="it-IT" sz="1600" b="1" i="1">
                <a:solidFill>
                  <a:srgbClr val="C00000"/>
                </a:solidFill>
              </a:rPr>
              <a:t>Statmografia </a:t>
            </a:r>
            <a:r>
              <a:rPr lang="it-IT" sz="1600"/>
              <a:t>di Emanuele Pisani (1879)</a:t>
            </a:r>
          </a:p>
          <a:p>
            <a:pPr algn="ctr"/>
            <a:r>
              <a:rPr lang="it-IT" sz="1600" b="1" i="1">
                <a:solidFill>
                  <a:srgbClr val="C00000"/>
                </a:solidFill>
              </a:rPr>
              <a:t>Scrittura doppia a scacchiera </a:t>
            </a:r>
            <a:r>
              <a:rPr lang="it-IT" sz="1600"/>
              <a:t>di Giovanni Rossi (1889)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3789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3789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3789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3789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3789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3789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3789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789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7899" name="Rettangolo 12"/>
          <p:cNvSpPr>
            <a:spLocks noChangeArrowheads="1"/>
          </p:cNvSpPr>
          <p:nvPr/>
        </p:nvSpPr>
        <p:spPr bwMode="auto">
          <a:xfrm>
            <a:off x="285750" y="241300"/>
            <a:ext cx="8643938" cy="830263"/>
          </a:xfrm>
          <a:prstGeom prst="rect">
            <a:avLst/>
          </a:prstGeom>
          <a:noFill/>
          <a:ln w="9525">
            <a:noFill/>
            <a:miter lim="800000"/>
            <a:headEnd/>
            <a:tailEnd/>
          </a:ln>
        </p:spPr>
        <p:txBody>
          <a:bodyPr>
            <a:spAutoFit/>
          </a:bodyPr>
          <a:lstStyle/>
          <a:p>
            <a:pPr algn="ctr"/>
            <a:r>
              <a:rPr lang="it-IT" sz="2400" b="1">
                <a:solidFill>
                  <a:srgbClr val="0070C0"/>
                </a:solidFill>
              </a:rPr>
              <a:t>La ragioneria nell’età contemporanea e la nascita dell’economia aziendale (1)</a:t>
            </a:r>
            <a:endParaRPr lang="it-IT" sz="2400">
              <a:solidFill>
                <a:srgbClr val="0070C0"/>
              </a:solidFill>
            </a:endParaRPr>
          </a:p>
        </p:txBody>
      </p:sp>
      <p:sp>
        <p:nvSpPr>
          <p:cNvPr id="37900" name="Rettangolo 11"/>
          <p:cNvSpPr>
            <a:spLocks noChangeArrowheads="1"/>
          </p:cNvSpPr>
          <p:nvPr/>
        </p:nvSpPr>
        <p:spPr bwMode="auto">
          <a:xfrm>
            <a:off x="500063" y="1657350"/>
            <a:ext cx="8286750" cy="1200150"/>
          </a:xfrm>
          <a:prstGeom prst="rect">
            <a:avLst/>
          </a:prstGeom>
          <a:noFill/>
          <a:ln w="9525">
            <a:noFill/>
            <a:miter lim="800000"/>
            <a:headEnd/>
            <a:tailEnd/>
          </a:ln>
        </p:spPr>
        <p:txBody>
          <a:bodyPr>
            <a:spAutoFit/>
          </a:bodyPr>
          <a:lstStyle/>
          <a:p>
            <a:pPr algn="ctr"/>
            <a:r>
              <a:rPr lang="it-IT"/>
              <a:t>L’inizio del XX si caratterizza la </a:t>
            </a:r>
            <a:r>
              <a:rPr lang="it-IT" b="1" i="1"/>
              <a:t>lenta decadenza della scuola veneta capitanata da Fabio Besta</a:t>
            </a:r>
            <a:r>
              <a:rPr lang="it-IT"/>
              <a:t>, che sul finire dell’ottocento aveva monopolizzato il panorama degli studi ragioneristici, affermando la propria supremazia rispetto alla </a:t>
            </a:r>
            <a:r>
              <a:rPr lang="it-IT" i="1"/>
              <a:t>scuola toscana</a:t>
            </a:r>
            <a:endParaRPr lang="it-IT"/>
          </a:p>
        </p:txBody>
      </p:sp>
      <p:sp>
        <p:nvSpPr>
          <p:cNvPr id="37901" name="Rettangolo 13"/>
          <p:cNvSpPr>
            <a:spLocks noChangeArrowheads="1"/>
          </p:cNvSpPr>
          <p:nvPr/>
        </p:nvSpPr>
        <p:spPr bwMode="auto">
          <a:xfrm>
            <a:off x="500063" y="3406775"/>
            <a:ext cx="8286750" cy="2308225"/>
          </a:xfrm>
          <a:prstGeom prst="rect">
            <a:avLst/>
          </a:prstGeom>
          <a:noFill/>
          <a:ln w="9525">
            <a:solidFill>
              <a:schemeClr val="tx1"/>
            </a:solidFill>
            <a:prstDash val="sysDash"/>
            <a:miter lim="800000"/>
            <a:headEnd/>
            <a:tailEnd/>
          </a:ln>
        </p:spPr>
        <p:txBody>
          <a:bodyPr>
            <a:spAutoFit/>
          </a:bodyPr>
          <a:lstStyle/>
          <a:p>
            <a:pPr algn="ctr"/>
            <a:r>
              <a:rPr lang="it-IT"/>
              <a:t>II contesto ambientale in cui operavano le aziende andava sempre più complicandosi. Si affermavano le </a:t>
            </a:r>
            <a:r>
              <a:rPr lang="it-IT" b="1"/>
              <a:t>grandi aziende</a:t>
            </a:r>
            <a:r>
              <a:rPr lang="it-IT"/>
              <a:t>, la </a:t>
            </a:r>
            <a:r>
              <a:rPr lang="it-IT" b="1"/>
              <a:t>produzione di massa</a:t>
            </a:r>
            <a:r>
              <a:rPr lang="it-IT"/>
              <a:t>, l’</a:t>
            </a:r>
            <a:r>
              <a:rPr lang="it-IT" b="1"/>
              <a:t>internazionalizzazione</a:t>
            </a:r>
            <a:r>
              <a:rPr lang="it-IT"/>
              <a:t> </a:t>
            </a:r>
            <a:r>
              <a:rPr lang="it-IT" b="1"/>
              <a:t>delle attività</a:t>
            </a:r>
            <a:endParaRPr lang="it-IT"/>
          </a:p>
          <a:p>
            <a:pPr algn="ctr"/>
            <a:endParaRPr lang="it-IT"/>
          </a:p>
          <a:p>
            <a:pPr algn="ctr"/>
            <a:r>
              <a:rPr lang="it-IT"/>
              <a:t>In questo contesto l’allievo più attento ed intraprendente del Besta, </a:t>
            </a:r>
            <a:r>
              <a:rPr lang="it-IT" b="1">
                <a:solidFill>
                  <a:srgbClr val="C00000"/>
                </a:solidFill>
              </a:rPr>
              <a:t>Gino Zappa </a:t>
            </a:r>
            <a:r>
              <a:rPr lang="it-IT"/>
              <a:t>(1879-1960), </a:t>
            </a:r>
            <a:r>
              <a:rPr lang="it-IT" b="1">
                <a:solidFill>
                  <a:srgbClr val="C00000"/>
                </a:solidFill>
              </a:rPr>
              <a:t>capì che la ragioneria “tradizionale”, seppur scientifica, non era più sufficiente, non rispondeva più alle esigenze delle aziende moderne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38915"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38916"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38917"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3891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38919"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38920"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3892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892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8923" name="Rettangolo 11"/>
          <p:cNvSpPr>
            <a:spLocks noChangeArrowheads="1"/>
          </p:cNvSpPr>
          <p:nvPr/>
        </p:nvSpPr>
        <p:spPr bwMode="auto">
          <a:xfrm>
            <a:off x="642938" y="1052513"/>
            <a:ext cx="8072437" cy="1477962"/>
          </a:xfrm>
          <a:prstGeom prst="rect">
            <a:avLst/>
          </a:prstGeom>
          <a:noFill/>
          <a:ln w="9525" cmpd="dbl">
            <a:solidFill>
              <a:schemeClr val="tx1"/>
            </a:solidFill>
            <a:miter lim="800000"/>
            <a:headEnd/>
            <a:tailEnd/>
          </a:ln>
        </p:spPr>
        <p:txBody>
          <a:bodyPr>
            <a:spAutoFit/>
          </a:bodyPr>
          <a:lstStyle/>
          <a:p>
            <a:pPr algn="ctr"/>
            <a:r>
              <a:rPr lang="it-IT"/>
              <a:t>Fu così che </a:t>
            </a:r>
            <a:r>
              <a:rPr lang="it-IT" b="1">
                <a:solidFill>
                  <a:srgbClr val="C00000"/>
                </a:solidFill>
              </a:rPr>
              <a:t>nella prolusione letta il 13 novembre 1926</a:t>
            </a:r>
            <a:r>
              <a:rPr lang="it-IT"/>
              <a:t>, in occasione dell’inaugurazione dell’anno accademico 1926/1927 presso l’Istituto Superiore di Scienze Economiche e Commerciali di Venezia (Ca’ Foscari), dove lo Zappa nel 1921 aveva rilevato la Cattedra del Maestro, egli </a:t>
            </a:r>
            <a:r>
              <a:rPr lang="it-IT" b="1">
                <a:solidFill>
                  <a:srgbClr val="C00000"/>
                </a:solidFill>
              </a:rPr>
              <a:t>pose le basi per una nuova scienza che denominò “economia aziendale”</a:t>
            </a:r>
          </a:p>
        </p:txBody>
      </p:sp>
      <p:sp>
        <p:nvSpPr>
          <p:cNvPr id="38924" name="Rettangolo 14"/>
          <p:cNvSpPr>
            <a:spLocks noChangeArrowheads="1"/>
          </p:cNvSpPr>
          <p:nvPr/>
        </p:nvSpPr>
        <p:spPr bwMode="auto">
          <a:xfrm>
            <a:off x="428625" y="2587625"/>
            <a:ext cx="8358188" cy="1201738"/>
          </a:xfrm>
          <a:prstGeom prst="rect">
            <a:avLst/>
          </a:prstGeom>
          <a:noFill/>
          <a:ln w="9525">
            <a:noFill/>
            <a:miter lim="800000"/>
            <a:headEnd/>
            <a:tailEnd/>
          </a:ln>
        </p:spPr>
        <p:txBody>
          <a:bodyPr>
            <a:spAutoFit/>
          </a:bodyPr>
          <a:lstStyle/>
          <a:p>
            <a:pPr algn="ctr"/>
            <a:r>
              <a:rPr lang="it-IT"/>
              <a:t>Con essa la </a:t>
            </a:r>
            <a:r>
              <a:rPr lang="it-IT" b="1">
                <a:solidFill>
                  <a:srgbClr val="C00000"/>
                </a:solidFill>
              </a:rPr>
              <a:t>ragioneria</a:t>
            </a:r>
            <a:r>
              <a:rPr lang="it-IT"/>
              <a:t>, la </a:t>
            </a:r>
            <a:r>
              <a:rPr lang="it-IT" b="1">
                <a:solidFill>
                  <a:srgbClr val="C00000"/>
                </a:solidFill>
              </a:rPr>
              <a:t>tecnica amministrativa </a:t>
            </a:r>
            <a:r>
              <a:rPr lang="it-IT"/>
              <a:t>e l’</a:t>
            </a:r>
            <a:r>
              <a:rPr lang="it-IT" b="1">
                <a:solidFill>
                  <a:srgbClr val="C00000"/>
                </a:solidFill>
              </a:rPr>
              <a:t>organizzazione aziendale </a:t>
            </a:r>
            <a:r>
              <a:rPr lang="it-IT"/>
              <a:t>sono state riunite in un’unica, grande disciplina, dove ognuna delle tre materie di studio risultava indispensabile per la corretta e completa comprensione del fenomeno “azienda”</a:t>
            </a:r>
          </a:p>
        </p:txBody>
      </p:sp>
      <p:sp>
        <p:nvSpPr>
          <p:cNvPr id="38925" name="Rettangolo 15"/>
          <p:cNvSpPr>
            <a:spLocks noChangeArrowheads="1"/>
          </p:cNvSpPr>
          <p:nvPr/>
        </p:nvSpPr>
        <p:spPr bwMode="auto">
          <a:xfrm>
            <a:off x="539750" y="4076700"/>
            <a:ext cx="8001000" cy="2308225"/>
          </a:xfrm>
          <a:prstGeom prst="rect">
            <a:avLst/>
          </a:prstGeom>
          <a:noFill/>
          <a:ln w="9525">
            <a:noFill/>
            <a:miter lim="800000"/>
            <a:headEnd/>
            <a:tailEnd/>
          </a:ln>
        </p:spPr>
        <p:txBody>
          <a:bodyPr>
            <a:spAutoFit/>
          </a:bodyPr>
          <a:lstStyle/>
          <a:p>
            <a:pPr algn="ctr"/>
            <a:r>
              <a:rPr lang="it-IT" sz="1600"/>
              <a:t>Nello specifico, la ragioneria si doveva occupare della rilevazione, cioè dell’osservazione, dell’interpretazione e della conversione dei fenomeni aziendali in cifre allo scopo di individuare gli andamenti aziendali ed i connessi risultati. Essa forniva inoltre gli elementi necessari alla tecnica amministrativa per assumere le relative decisioni. A questa era infatti attribuito il compito di osservare lo svolgimento delle operazioni di gestione ed interpretare i dati contabili rilevati dalla ragioneria. Infine, l’organizzazione aveva il compito di indagare sulla struttura scelta dall’azienda per svolgere la propria attività, in modo da individuare la migliore soluzione possibile in termini di efficacia ed economicità</a:t>
            </a:r>
          </a:p>
        </p:txBody>
      </p:sp>
      <p:sp>
        <p:nvSpPr>
          <p:cNvPr id="38926" name="Rettangolo 12"/>
          <p:cNvSpPr>
            <a:spLocks noChangeArrowheads="1"/>
          </p:cNvSpPr>
          <p:nvPr/>
        </p:nvSpPr>
        <p:spPr bwMode="auto">
          <a:xfrm>
            <a:off x="214313" y="169863"/>
            <a:ext cx="8643937" cy="830262"/>
          </a:xfrm>
          <a:prstGeom prst="rect">
            <a:avLst/>
          </a:prstGeom>
          <a:noFill/>
          <a:ln w="9525">
            <a:noFill/>
            <a:miter lim="800000"/>
            <a:headEnd/>
            <a:tailEnd/>
          </a:ln>
        </p:spPr>
        <p:txBody>
          <a:bodyPr>
            <a:spAutoFit/>
          </a:bodyPr>
          <a:lstStyle/>
          <a:p>
            <a:pPr algn="ctr"/>
            <a:r>
              <a:rPr lang="it-IT" sz="2400" b="1">
                <a:solidFill>
                  <a:srgbClr val="0070C0"/>
                </a:solidFill>
              </a:rPr>
              <a:t>La ragioneria nell’età contemporanea e la nascita dell’economia aziendale (2)</a:t>
            </a:r>
            <a:endParaRPr lang="it-IT" sz="2400">
              <a:solidFill>
                <a:srgbClr val="0070C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39939"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39940"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39941"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39942"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39943"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39944"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3994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994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9947" name="Rettangolo 11"/>
          <p:cNvSpPr>
            <a:spLocks noChangeArrowheads="1"/>
          </p:cNvSpPr>
          <p:nvPr/>
        </p:nvSpPr>
        <p:spPr bwMode="auto">
          <a:xfrm>
            <a:off x="642938" y="950913"/>
            <a:ext cx="8072437" cy="1477962"/>
          </a:xfrm>
          <a:prstGeom prst="rect">
            <a:avLst/>
          </a:prstGeom>
          <a:noFill/>
          <a:ln w="9525" cmpd="dbl">
            <a:solidFill>
              <a:schemeClr val="tx1"/>
            </a:solidFill>
            <a:miter lim="800000"/>
            <a:headEnd/>
            <a:tailEnd/>
          </a:ln>
        </p:spPr>
        <p:txBody>
          <a:bodyPr>
            <a:spAutoFit/>
          </a:bodyPr>
          <a:lstStyle/>
          <a:p>
            <a:pPr algn="ctr"/>
            <a:r>
              <a:rPr lang="it-IT"/>
              <a:t>Fu così che </a:t>
            </a:r>
            <a:r>
              <a:rPr lang="it-IT" b="1">
                <a:solidFill>
                  <a:srgbClr val="C00000"/>
                </a:solidFill>
              </a:rPr>
              <a:t>nella prolusione letta il 13 novembre 1926</a:t>
            </a:r>
            <a:r>
              <a:rPr lang="it-IT"/>
              <a:t>, in occasione dell’inaugurazione dell’anno accademico 1926/1927 presso l’Istituto Superiore di Scienze Economiche e Commerciali di Venezia (Ca’ Foscari), dove lo Zappa nel 1921 aveva rilevato la Cattedra del Maestro, egli </a:t>
            </a:r>
            <a:r>
              <a:rPr lang="it-IT" b="1">
                <a:solidFill>
                  <a:srgbClr val="C00000"/>
                </a:solidFill>
              </a:rPr>
              <a:t>pose le basi per una nuova scienza che denominò “economia aziendale”</a:t>
            </a:r>
          </a:p>
        </p:txBody>
      </p:sp>
      <p:sp>
        <p:nvSpPr>
          <p:cNvPr id="39948" name="Rettangolo 14"/>
          <p:cNvSpPr>
            <a:spLocks noChangeArrowheads="1"/>
          </p:cNvSpPr>
          <p:nvPr/>
        </p:nvSpPr>
        <p:spPr bwMode="auto">
          <a:xfrm>
            <a:off x="500063" y="2643188"/>
            <a:ext cx="4786312" cy="2246312"/>
          </a:xfrm>
          <a:prstGeom prst="rect">
            <a:avLst/>
          </a:prstGeom>
          <a:noFill/>
          <a:ln w="9525">
            <a:noFill/>
            <a:miter lim="800000"/>
            <a:headEnd/>
            <a:tailEnd/>
          </a:ln>
        </p:spPr>
        <p:txBody>
          <a:bodyPr>
            <a:spAutoFit/>
          </a:bodyPr>
          <a:lstStyle/>
          <a:p>
            <a:pPr algn="ctr"/>
            <a:r>
              <a:rPr lang="it-IT" sz="2000"/>
              <a:t>Con essa la </a:t>
            </a:r>
            <a:r>
              <a:rPr lang="it-IT" sz="2000" b="1">
                <a:solidFill>
                  <a:srgbClr val="C00000"/>
                </a:solidFill>
              </a:rPr>
              <a:t>ragioneria</a:t>
            </a:r>
            <a:r>
              <a:rPr lang="it-IT" sz="2000"/>
              <a:t>, la </a:t>
            </a:r>
            <a:r>
              <a:rPr lang="it-IT" sz="2000" b="1">
                <a:solidFill>
                  <a:srgbClr val="C00000"/>
                </a:solidFill>
              </a:rPr>
              <a:t>tecnica amministrativa </a:t>
            </a:r>
            <a:r>
              <a:rPr lang="it-IT" sz="2000"/>
              <a:t>e l’</a:t>
            </a:r>
            <a:r>
              <a:rPr lang="it-IT" sz="2000" b="1">
                <a:solidFill>
                  <a:srgbClr val="C00000"/>
                </a:solidFill>
              </a:rPr>
              <a:t>organizzazione aziendale </a:t>
            </a:r>
            <a:r>
              <a:rPr lang="it-IT" sz="2000"/>
              <a:t>sono state riunite in un’unica, grande disciplina, dove ognuna delle tre materie di studio risultava indispensabile per la corretta e completa comprensione del fenomeno “azienda”</a:t>
            </a:r>
          </a:p>
        </p:txBody>
      </p:sp>
      <p:sp>
        <p:nvSpPr>
          <p:cNvPr id="39949" name="Rettangolo 12"/>
          <p:cNvSpPr>
            <a:spLocks noChangeArrowheads="1"/>
          </p:cNvSpPr>
          <p:nvPr/>
        </p:nvSpPr>
        <p:spPr bwMode="auto">
          <a:xfrm>
            <a:off x="214313" y="169863"/>
            <a:ext cx="8643937" cy="830262"/>
          </a:xfrm>
          <a:prstGeom prst="rect">
            <a:avLst/>
          </a:prstGeom>
          <a:noFill/>
          <a:ln w="9525">
            <a:noFill/>
            <a:miter lim="800000"/>
            <a:headEnd/>
            <a:tailEnd/>
          </a:ln>
        </p:spPr>
        <p:txBody>
          <a:bodyPr>
            <a:spAutoFit/>
          </a:bodyPr>
          <a:lstStyle/>
          <a:p>
            <a:pPr algn="ctr"/>
            <a:r>
              <a:rPr lang="it-IT" sz="2400" b="1">
                <a:solidFill>
                  <a:srgbClr val="0070C0"/>
                </a:solidFill>
              </a:rPr>
              <a:t>La ragioneria nell’età contemporanea e la nascita dell’economia aziendale (3)</a:t>
            </a:r>
            <a:endParaRPr lang="it-IT" sz="2400">
              <a:solidFill>
                <a:srgbClr val="0070C0"/>
              </a:solidFill>
            </a:endParaRPr>
          </a:p>
        </p:txBody>
      </p:sp>
      <p:pic>
        <p:nvPicPr>
          <p:cNvPr id="39950" name="Immagine 15" descr="C:\Users\Stefano\AppData\Local\Microsoft\Windows\Temporary Internet Files\Content.Word\fr zappa.jpg"/>
          <p:cNvPicPr>
            <a:picLocks noChangeAspect="1" noChangeArrowheads="1"/>
          </p:cNvPicPr>
          <p:nvPr/>
        </p:nvPicPr>
        <p:blipFill>
          <a:blip r:embed="rId3" cstate="print"/>
          <a:srcRect/>
          <a:stretch>
            <a:fillRect/>
          </a:stretch>
        </p:blipFill>
        <p:spPr bwMode="auto">
          <a:xfrm>
            <a:off x="5643563" y="2571750"/>
            <a:ext cx="2786062" cy="3560763"/>
          </a:xfrm>
          <a:prstGeom prst="rect">
            <a:avLst/>
          </a:prstGeom>
          <a:noFill/>
          <a:ln w="9525">
            <a:solidFill>
              <a:schemeClr val="tx1"/>
            </a:solidFill>
            <a:miter lim="800000"/>
            <a:headEnd/>
            <a:tailEnd/>
          </a:ln>
        </p:spPr>
      </p:pic>
      <p:sp>
        <p:nvSpPr>
          <p:cNvPr id="39951" name="Rectangle 1"/>
          <p:cNvSpPr>
            <a:spLocks noChangeArrowheads="1"/>
          </p:cNvSpPr>
          <p:nvPr/>
        </p:nvSpPr>
        <p:spPr bwMode="auto">
          <a:xfrm>
            <a:off x="5394325" y="6161088"/>
            <a:ext cx="3286125" cy="522287"/>
          </a:xfrm>
          <a:prstGeom prst="rect">
            <a:avLst/>
          </a:prstGeom>
          <a:noFill/>
          <a:ln w="9525">
            <a:noFill/>
            <a:miter lim="800000"/>
            <a:headEnd/>
            <a:tailEnd/>
          </a:ln>
        </p:spPr>
        <p:txBody>
          <a:bodyPr anchor="ctr">
            <a:spAutoFit/>
          </a:bodyPr>
          <a:lstStyle/>
          <a:p>
            <a:pPr algn="ctr" eaLnBrk="0" hangingPunct="0"/>
            <a:r>
              <a:rPr lang="it-IT" sz="1400" i="1">
                <a:cs typeface="Times New Roman" pitchFamily="18" charset="0"/>
              </a:rPr>
              <a:t>Gino Zappa – Tendenze nuove negli studi  di ragioneria (1927) </a:t>
            </a:r>
            <a:endParaRPr lang="it-IT" sz="4000"/>
          </a:p>
        </p:txBody>
      </p:sp>
      <p:sp>
        <p:nvSpPr>
          <p:cNvPr id="39952" name="Rettangolo 11"/>
          <p:cNvSpPr>
            <a:spLocks noChangeArrowheads="1"/>
          </p:cNvSpPr>
          <p:nvPr/>
        </p:nvSpPr>
        <p:spPr bwMode="auto">
          <a:xfrm>
            <a:off x="285750" y="5000625"/>
            <a:ext cx="5214938" cy="1477963"/>
          </a:xfrm>
          <a:prstGeom prst="rect">
            <a:avLst/>
          </a:prstGeom>
          <a:noFill/>
          <a:ln w="9525">
            <a:solidFill>
              <a:schemeClr val="tx1"/>
            </a:solidFill>
            <a:prstDash val="sysDash"/>
            <a:miter lim="800000"/>
            <a:headEnd/>
            <a:tailEnd/>
          </a:ln>
        </p:spPr>
        <p:txBody>
          <a:bodyPr>
            <a:spAutoFit/>
          </a:bodyPr>
          <a:lstStyle/>
          <a:p>
            <a:pPr algn="ctr"/>
            <a:r>
              <a:rPr lang="it-IT"/>
              <a:t>Con Gino Zappa la ragioneria venne così ad essere “assorbita” da un disciplina più ampia e quindi, pur continuando ad avere una sua dignità ed importanza, la sua identità ed individualità cominciarono a stemperarsi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0963"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0964"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0965"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0966"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0967"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0968"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096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097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0971" name="Rettangolo 19"/>
          <p:cNvSpPr>
            <a:spLocks noChangeArrowheads="1"/>
          </p:cNvSpPr>
          <p:nvPr/>
        </p:nvSpPr>
        <p:spPr bwMode="auto">
          <a:xfrm>
            <a:off x="428625" y="1000125"/>
            <a:ext cx="8143875" cy="1477963"/>
          </a:xfrm>
          <a:prstGeom prst="rect">
            <a:avLst/>
          </a:prstGeom>
          <a:noFill/>
          <a:ln w="9525">
            <a:noFill/>
            <a:miter lim="800000"/>
            <a:headEnd/>
            <a:tailEnd/>
          </a:ln>
        </p:spPr>
        <p:txBody>
          <a:bodyPr>
            <a:spAutoFit/>
          </a:bodyPr>
          <a:lstStyle/>
          <a:p>
            <a:pPr algn="ctr"/>
            <a:r>
              <a:rPr lang="it-IT"/>
              <a:t>Ma Gino Zappa è stato anche un grande “ragioniere”. Per quanto riguarda, in particolare, le innovazioni prettamente ragioneristiche degli studi zappiani vale anzitutto la pena di ricordare l’ideazione del “</a:t>
            </a:r>
            <a:r>
              <a:rPr lang="it-IT" b="1" i="1">
                <a:solidFill>
                  <a:srgbClr val="C00000"/>
                </a:solidFill>
              </a:rPr>
              <a:t>sistema del reddito</a:t>
            </a:r>
            <a:r>
              <a:rPr lang="it-IT"/>
              <a:t>” che ha rivoluzionato il modo di tenere le scritture contabili, fino ad allora impostate secondo la logica “patrimoniale”</a:t>
            </a:r>
          </a:p>
        </p:txBody>
      </p:sp>
      <p:sp>
        <p:nvSpPr>
          <p:cNvPr id="40972" name="Rettangolo 20"/>
          <p:cNvSpPr>
            <a:spLocks noChangeArrowheads="1"/>
          </p:cNvSpPr>
          <p:nvPr/>
        </p:nvSpPr>
        <p:spPr bwMode="auto">
          <a:xfrm>
            <a:off x="642938" y="2870200"/>
            <a:ext cx="3857625" cy="3694113"/>
          </a:xfrm>
          <a:prstGeom prst="rect">
            <a:avLst/>
          </a:prstGeom>
          <a:noFill/>
          <a:ln w="9525">
            <a:noFill/>
            <a:miter lim="800000"/>
            <a:headEnd/>
            <a:tailEnd/>
          </a:ln>
        </p:spPr>
        <p:txBody>
          <a:bodyPr>
            <a:spAutoFit/>
          </a:bodyPr>
          <a:lstStyle/>
          <a:p>
            <a:pPr algn="ctr"/>
            <a:r>
              <a:rPr lang="it-IT" i="1" dirty="0"/>
              <a:t>Altro grande contributo agli studi </a:t>
            </a:r>
            <a:r>
              <a:rPr lang="it-IT" i="1" dirty="0" err="1"/>
              <a:t>ragioneristici</a:t>
            </a:r>
            <a:r>
              <a:rPr lang="it-IT" i="1" dirty="0"/>
              <a:t> risiede nell’</a:t>
            </a:r>
            <a:r>
              <a:rPr lang="it-IT" b="1" i="1" dirty="0">
                <a:solidFill>
                  <a:srgbClr val="C00000"/>
                </a:solidFill>
              </a:rPr>
              <a:t>interpretazione del patrimonio aziendale in senso economico</a:t>
            </a:r>
            <a:r>
              <a:rPr lang="it-IT" i="1" dirty="0"/>
              <a:t>. Ciò discende direttamente dalla citata impostazione del sistema di scritture (reddituale) e dalla visione sistemica dell’azienda e consiste nell’interpretare appunto il patrimonio come un valore unico, risultante dalla capitalizzazione dei redditi futuri</a:t>
            </a:r>
          </a:p>
        </p:txBody>
      </p:sp>
      <p:sp>
        <p:nvSpPr>
          <p:cNvPr id="40973" name="Rettangolo 12"/>
          <p:cNvSpPr>
            <a:spLocks noChangeArrowheads="1"/>
          </p:cNvSpPr>
          <p:nvPr/>
        </p:nvSpPr>
        <p:spPr bwMode="auto">
          <a:xfrm>
            <a:off x="214313" y="169863"/>
            <a:ext cx="8643937" cy="830262"/>
          </a:xfrm>
          <a:prstGeom prst="rect">
            <a:avLst/>
          </a:prstGeom>
          <a:noFill/>
          <a:ln w="9525">
            <a:noFill/>
            <a:miter lim="800000"/>
            <a:headEnd/>
            <a:tailEnd/>
          </a:ln>
        </p:spPr>
        <p:txBody>
          <a:bodyPr>
            <a:spAutoFit/>
          </a:bodyPr>
          <a:lstStyle/>
          <a:p>
            <a:pPr algn="ctr"/>
            <a:r>
              <a:rPr lang="it-IT" sz="2400" b="1">
                <a:solidFill>
                  <a:srgbClr val="0070C0"/>
                </a:solidFill>
              </a:rPr>
              <a:t>La ragioneria nell’età contemporanea e la nascita dell’economia aziendale (4)</a:t>
            </a:r>
            <a:endParaRPr lang="it-IT" sz="2400">
              <a:solidFill>
                <a:srgbClr val="0070C0"/>
              </a:solidFill>
            </a:endParaRPr>
          </a:p>
        </p:txBody>
      </p:sp>
      <p:pic>
        <p:nvPicPr>
          <p:cNvPr id="40974" name="Immagine 17" descr="C:\Users\Stefano\Documents\parthenope\CORSO DI STORIA DELLA RAGIONERIA\FOTO PER RASSEGNA\zappa 2.JPG"/>
          <p:cNvPicPr>
            <a:picLocks noChangeAspect="1" noChangeArrowheads="1"/>
          </p:cNvPicPr>
          <p:nvPr/>
        </p:nvPicPr>
        <p:blipFill>
          <a:blip r:embed="rId3" cstate="print"/>
          <a:srcRect/>
          <a:stretch>
            <a:fillRect/>
          </a:stretch>
        </p:blipFill>
        <p:spPr bwMode="auto">
          <a:xfrm>
            <a:off x="5286375" y="2571750"/>
            <a:ext cx="2898775" cy="3498850"/>
          </a:xfrm>
          <a:prstGeom prst="rect">
            <a:avLst/>
          </a:prstGeom>
          <a:noFill/>
          <a:ln w="9525">
            <a:noFill/>
            <a:miter lim="800000"/>
            <a:headEnd/>
            <a:tailEnd/>
          </a:ln>
        </p:spPr>
      </p:pic>
      <p:sp>
        <p:nvSpPr>
          <p:cNvPr id="40975" name="Rettangolo 18"/>
          <p:cNvSpPr>
            <a:spLocks noChangeArrowheads="1"/>
          </p:cNvSpPr>
          <p:nvPr/>
        </p:nvSpPr>
        <p:spPr bwMode="auto">
          <a:xfrm>
            <a:off x="5429250" y="6143625"/>
            <a:ext cx="2711450" cy="369888"/>
          </a:xfrm>
          <a:prstGeom prst="rect">
            <a:avLst/>
          </a:prstGeom>
          <a:noFill/>
          <a:ln w="9525">
            <a:noFill/>
            <a:miter lim="800000"/>
            <a:headEnd/>
            <a:tailEnd/>
          </a:ln>
        </p:spPr>
        <p:txBody>
          <a:bodyPr wrap="none">
            <a:spAutoFit/>
          </a:bodyPr>
          <a:lstStyle/>
          <a:p>
            <a:r>
              <a:rPr lang="it-IT" i="1"/>
              <a:t>Gino Zappa (1879-1960)</a:t>
            </a: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8196"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8197"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819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8199"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8200"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820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820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8" name="Rectangle 5"/>
          <p:cNvSpPr>
            <a:spLocks noChangeArrowheads="1"/>
          </p:cNvSpPr>
          <p:nvPr/>
        </p:nvSpPr>
        <p:spPr bwMode="auto">
          <a:xfrm>
            <a:off x="39687" y="290062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graphicFrame>
        <p:nvGraphicFramePr>
          <p:cNvPr id="19" name="Tabella 18"/>
          <p:cNvGraphicFramePr>
            <a:graphicFrameLocks noGrp="1"/>
          </p:cNvGraphicFramePr>
          <p:nvPr>
            <p:extLst>
              <p:ext uri="{D42A27DB-BD31-4B8C-83A1-F6EECF244321}">
                <p14:modId xmlns:p14="http://schemas.microsoft.com/office/powerpoint/2010/main" val="477637740"/>
              </p:ext>
            </p:extLst>
          </p:nvPr>
        </p:nvGraphicFramePr>
        <p:xfrm>
          <a:off x="325437" y="324110"/>
          <a:ext cx="8572500" cy="6191249"/>
        </p:xfrm>
        <a:graphic>
          <a:graphicData uri="http://schemas.openxmlformats.org/drawingml/2006/table">
            <a:tbl>
              <a:tblPr/>
              <a:tblGrid>
                <a:gridCol w="2071658">
                  <a:extLst>
                    <a:ext uri="{9D8B030D-6E8A-4147-A177-3AD203B41FA5}">
                      <a16:colId xmlns:a16="http://schemas.microsoft.com/office/drawing/2014/main" val="20000"/>
                    </a:ext>
                  </a:extLst>
                </a:gridCol>
                <a:gridCol w="2143125">
                  <a:extLst>
                    <a:ext uri="{9D8B030D-6E8A-4147-A177-3AD203B41FA5}">
                      <a16:colId xmlns:a16="http://schemas.microsoft.com/office/drawing/2014/main" val="20001"/>
                    </a:ext>
                  </a:extLst>
                </a:gridCol>
                <a:gridCol w="4357717">
                  <a:extLst>
                    <a:ext uri="{9D8B030D-6E8A-4147-A177-3AD203B41FA5}">
                      <a16:colId xmlns:a16="http://schemas.microsoft.com/office/drawing/2014/main" val="20002"/>
                    </a:ext>
                  </a:extLst>
                </a:gridCol>
              </a:tblGrid>
              <a:tr h="857356">
                <a:tc gridSpan="3">
                  <a:txBody>
                    <a:bodyPr/>
                    <a:lstStyle/>
                    <a:p>
                      <a:pPr indent="180340" algn="ctr">
                        <a:lnSpc>
                          <a:spcPct val="100000"/>
                        </a:lnSpc>
                        <a:spcAft>
                          <a:spcPts val="0"/>
                        </a:spcAft>
                      </a:pPr>
                      <a:r>
                        <a:rPr lang="it-IT" sz="2400" b="1" i="1" dirty="0">
                          <a:latin typeface="Times New Roman"/>
                          <a:ea typeface="Times New Roman"/>
                          <a:cs typeface="Times New Roman"/>
                        </a:rPr>
                        <a:t>Suddivisione del processo di evoluzione della ragioneria secondo Melis </a:t>
                      </a:r>
                      <a:r>
                        <a:rPr lang="it-IT" sz="2400" b="1" i="0" u="sng" dirty="0" smtClean="0">
                          <a:latin typeface="Times New Roman"/>
                          <a:ea typeface="Times New Roman"/>
                          <a:cs typeface="Times New Roman"/>
                        </a:rPr>
                        <a:t>in </a:t>
                      </a:r>
                      <a:r>
                        <a:rPr lang="it-IT" sz="2400" b="1" i="0" u="sng" dirty="0">
                          <a:latin typeface="Times New Roman"/>
                          <a:ea typeface="Times New Roman"/>
                          <a:cs typeface="Times New Roman"/>
                        </a:rPr>
                        <a:t>base alle fonti più significative</a:t>
                      </a:r>
                      <a:endParaRPr lang="it-IT" sz="2400" i="0" u="sng" dirty="0">
                        <a:latin typeface="ZapfHumnst B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953378">
                <a:tc>
                  <a:txBody>
                    <a:bodyPr/>
                    <a:lstStyle/>
                    <a:p>
                      <a:pPr indent="180340" algn="ctr">
                        <a:lnSpc>
                          <a:spcPct val="100000"/>
                        </a:lnSpc>
                        <a:spcAft>
                          <a:spcPts val="0"/>
                        </a:spcAft>
                      </a:pPr>
                      <a:r>
                        <a:rPr lang="it-IT" sz="2000" b="1">
                          <a:latin typeface="Times New Roman"/>
                          <a:ea typeface="Times New Roman"/>
                          <a:cs typeface="Times New Roman"/>
                        </a:rPr>
                        <a:t>Periodo</a:t>
                      </a:r>
                      <a:endParaRPr lang="it-IT" sz="24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b="1" dirty="0">
                          <a:latin typeface="Times New Roman"/>
                          <a:ea typeface="Times New Roman"/>
                          <a:cs typeface="Times New Roman"/>
                        </a:rPr>
                        <a:t>Epoca</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b="1">
                          <a:latin typeface="Times New Roman"/>
                          <a:ea typeface="Times New Roman"/>
                          <a:cs typeface="Times New Roman"/>
                        </a:rPr>
                        <a:t>Prima pubblicazione significativa </a:t>
                      </a:r>
                      <a:endParaRPr lang="it-IT" sz="2400">
                        <a:latin typeface="ZapfHumnst BT"/>
                        <a:ea typeface="Times New Roman"/>
                        <a:cs typeface="Times New Roman"/>
                      </a:endParaRPr>
                    </a:p>
                    <a:p>
                      <a:pPr indent="180340" algn="ctr">
                        <a:lnSpc>
                          <a:spcPct val="100000"/>
                        </a:lnSpc>
                        <a:spcAft>
                          <a:spcPts val="0"/>
                        </a:spcAft>
                      </a:pPr>
                      <a:r>
                        <a:rPr lang="it-IT" sz="2000" b="1">
                          <a:latin typeface="Times New Roman"/>
                          <a:ea typeface="Times New Roman"/>
                          <a:cs typeface="Times New Roman"/>
                        </a:rPr>
                        <a:t>del periodo</a:t>
                      </a:r>
                      <a:endParaRPr lang="it-IT" sz="24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1"/>
                  </a:ext>
                </a:extLst>
              </a:tr>
              <a:tr h="953378">
                <a:tc>
                  <a:txBody>
                    <a:bodyPr/>
                    <a:lstStyle/>
                    <a:p>
                      <a:pPr indent="180340" algn="ctr">
                        <a:lnSpc>
                          <a:spcPct val="100000"/>
                        </a:lnSpc>
                        <a:spcAft>
                          <a:spcPts val="0"/>
                        </a:spcAft>
                      </a:pPr>
                      <a:r>
                        <a:rPr lang="it-IT" sz="2000" dirty="0" smtClean="0">
                          <a:latin typeface="Times New Roman"/>
                          <a:ea typeface="Times New Roman"/>
                          <a:cs typeface="Times New Roman"/>
                        </a:rPr>
                        <a:t>Primo periodo</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dirty="0">
                          <a:latin typeface="Times New Roman"/>
                          <a:ea typeface="Times New Roman"/>
                          <a:cs typeface="Times New Roman"/>
                        </a:rPr>
                        <a:t>Dai tempi più remoti al 1202</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dirty="0">
                          <a:latin typeface="Times New Roman"/>
                          <a:ea typeface="Times New Roman"/>
                          <a:cs typeface="Times New Roman"/>
                        </a:rPr>
                        <a:t>Questo periodo di caratterizza per la mancanza di opere</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2"/>
                  </a:ext>
                </a:extLst>
              </a:tr>
              <a:tr h="953378">
                <a:tc>
                  <a:txBody>
                    <a:bodyPr/>
                    <a:lstStyle/>
                    <a:p>
                      <a:pPr indent="180340" algn="ctr">
                        <a:lnSpc>
                          <a:spcPct val="100000"/>
                        </a:lnSpc>
                        <a:spcAft>
                          <a:spcPts val="0"/>
                        </a:spcAft>
                      </a:pPr>
                      <a:r>
                        <a:rPr lang="it-IT" sz="2000" dirty="0">
                          <a:latin typeface="Times New Roman"/>
                          <a:ea typeface="Times New Roman"/>
                          <a:cs typeface="Times New Roman"/>
                        </a:rPr>
                        <a:t>Secondo periodo</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dirty="0">
                          <a:latin typeface="Times New Roman"/>
                          <a:ea typeface="Times New Roman"/>
                          <a:cs typeface="Times New Roman"/>
                        </a:rPr>
                        <a:t>Dal 1202 al 1494</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i="1" dirty="0">
                          <a:latin typeface="Times New Roman"/>
                          <a:ea typeface="Times New Roman"/>
                          <a:cs typeface="Times New Roman"/>
                        </a:rPr>
                        <a:t>Liber abaci </a:t>
                      </a:r>
                      <a:r>
                        <a:rPr lang="it-IT" sz="2000" dirty="0">
                          <a:latin typeface="Times New Roman"/>
                          <a:ea typeface="Times New Roman"/>
                          <a:cs typeface="Times New Roman"/>
                        </a:rPr>
                        <a:t>di Leonardo Fibonacci</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3"/>
                  </a:ext>
                </a:extLst>
              </a:tr>
              <a:tr h="1043691">
                <a:tc>
                  <a:txBody>
                    <a:bodyPr/>
                    <a:lstStyle/>
                    <a:p>
                      <a:pPr indent="180340" algn="ctr">
                        <a:lnSpc>
                          <a:spcPct val="100000"/>
                        </a:lnSpc>
                        <a:spcAft>
                          <a:spcPts val="0"/>
                        </a:spcAft>
                      </a:pPr>
                      <a:r>
                        <a:rPr lang="it-IT" sz="2000" dirty="0">
                          <a:latin typeface="Times New Roman"/>
                          <a:ea typeface="Times New Roman"/>
                          <a:cs typeface="Times New Roman"/>
                        </a:rPr>
                        <a:t>Terzo periodo</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a:latin typeface="Times New Roman"/>
                          <a:ea typeface="Times New Roman"/>
                          <a:cs typeface="Times New Roman"/>
                        </a:rPr>
                        <a:t>Dal 1494 al 1840</a:t>
                      </a:r>
                      <a:endParaRPr lang="it-IT" sz="24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i="1" dirty="0">
                          <a:latin typeface="Times New Roman"/>
                          <a:ea typeface="Times New Roman"/>
                          <a:cs typeface="Times New Roman"/>
                        </a:rPr>
                        <a:t>Summa de Arithmetica, Geometria, Proportioni et </a:t>
                      </a:r>
                      <a:r>
                        <a:rPr lang="it-IT" sz="2000" i="1" dirty="0" err="1">
                          <a:latin typeface="Times New Roman"/>
                          <a:ea typeface="Times New Roman"/>
                          <a:cs typeface="Times New Roman"/>
                        </a:rPr>
                        <a:t>Proportionalita</a:t>
                      </a:r>
                      <a:r>
                        <a:rPr lang="it-IT" sz="2000" i="1" dirty="0">
                          <a:latin typeface="Times New Roman"/>
                          <a:ea typeface="Times New Roman"/>
                          <a:cs typeface="Times New Roman"/>
                        </a:rPr>
                        <a:t> </a:t>
                      </a:r>
                      <a:r>
                        <a:rPr lang="it-IT" sz="2000" dirty="0">
                          <a:latin typeface="Times New Roman"/>
                          <a:ea typeface="Times New Roman"/>
                          <a:cs typeface="Times New Roman"/>
                        </a:rPr>
                        <a:t>di Luca Pacioli</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4"/>
                  </a:ext>
                </a:extLst>
              </a:tr>
              <a:tr h="1430068">
                <a:tc>
                  <a:txBody>
                    <a:bodyPr/>
                    <a:lstStyle/>
                    <a:p>
                      <a:pPr indent="180340" algn="ctr">
                        <a:lnSpc>
                          <a:spcPct val="100000"/>
                        </a:lnSpc>
                        <a:spcAft>
                          <a:spcPts val="0"/>
                        </a:spcAft>
                      </a:pPr>
                      <a:r>
                        <a:rPr lang="it-IT" sz="2000" dirty="0">
                          <a:latin typeface="Times New Roman"/>
                          <a:ea typeface="Times New Roman"/>
                          <a:cs typeface="Times New Roman"/>
                        </a:rPr>
                        <a:t>Quarto periodo</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dirty="0">
                          <a:latin typeface="Times New Roman"/>
                          <a:ea typeface="Times New Roman"/>
                          <a:cs typeface="Times New Roman"/>
                        </a:rPr>
                        <a:t>Dal 1840 in poi</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i="1" dirty="0">
                          <a:latin typeface="Times New Roman"/>
                          <a:ea typeface="Times New Roman"/>
                          <a:cs typeface="Times New Roman"/>
                        </a:rPr>
                        <a:t>La contabilità applicata alle Amministrazioni private e pubbliche </a:t>
                      </a:r>
                      <a:r>
                        <a:rPr lang="it-IT" sz="2000" dirty="0">
                          <a:latin typeface="Times New Roman"/>
                          <a:ea typeface="Times New Roman"/>
                          <a:cs typeface="Times New Roman"/>
                        </a:rPr>
                        <a:t>di Francesco Villa</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60405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1987"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1988"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1989"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1990"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1991"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1992"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199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199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1995" name="Rettangolo 20"/>
          <p:cNvSpPr>
            <a:spLocks noChangeArrowheads="1"/>
          </p:cNvSpPr>
          <p:nvPr/>
        </p:nvSpPr>
        <p:spPr bwMode="auto">
          <a:xfrm>
            <a:off x="107950" y="812800"/>
            <a:ext cx="8929688" cy="830263"/>
          </a:xfrm>
          <a:prstGeom prst="rect">
            <a:avLst/>
          </a:prstGeom>
          <a:noFill/>
          <a:ln w="9525">
            <a:noFill/>
            <a:miter lim="800000"/>
            <a:headEnd/>
            <a:tailEnd/>
          </a:ln>
        </p:spPr>
        <p:txBody>
          <a:bodyPr>
            <a:spAutoFit/>
          </a:bodyPr>
          <a:lstStyle/>
          <a:p>
            <a:pPr algn="ctr"/>
            <a:r>
              <a:rPr lang="it-IT" sz="1200" b="1"/>
              <a:t>Da Zappa in poi il panorama degli studi ragioneristici ha subito un brusco cambiamento di stato. Il progresso delle conoscenze che si era manifestato fino ad allora, con innovazioni “incrementali” nel tempo ad opera di più autori, accusò un’evoluzione forse troppo repentina. Per questo motivo negli anni a seguire è estremamente difficile seguire un unico “filo rosso” dell’evoluzione della disciplina ragioneristica, come invece era stato possibile fino ad allora</a:t>
            </a:r>
          </a:p>
        </p:txBody>
      </p:sp>
      <p:graphicFrame>
        <p:nvGraphicFramePr>
          <p:cNvPr id="18" name="Tabella 17"/>
          <p:cNvGraphicFramePr>
            <a:graphicFrameLocks noGrp="1"/>
          </p:cNvGraphicFramePr>
          <p:nvPr/>
        </p:nvGraphicFramePr>
        <p:xfrm>
          <a:off x="714375" y="1643063"/>
          <a:ext cx="7929618" cy="4899674"/>
        </p:xfrm>
        <a:graphic>
          <a:graphicData uri="http://schemas.openxmlformats.org/drawingml/2006/table">
            <a:tbl>
              <a:tblPr/>
              <a:tblGrid>
                <a:gridCol w="2786082">
                  <a:extLst>
                    <a:ext uri="{9D8B030D-6E8A-4147-A177-3AD203B41FA5}">
                      <a16:colId xmlns:a16="http://schemas.microsoft.com/office/drawing/2014/main" val="20000"/>
                    </a:ext>
                  </a:extLst>
                </a:gridCol>
                <a:gridCol w="2501071">
                  <a:extLst>
                    <a:ext uri="{9D8B030D-6E8A-4147-A177-3AD203B41FA5}">
                      <a16:colId xmlns:a16="http://schemas.microsoft.com/office/drawing/2014/main" val="20001"/>
                    </a:ext>
                  </a:extLst>
                </a:gridCol>
                <a:gridCol w="2642465">
                  <a:extLst>
                    <a:ext uri="{9D8B030D-6E8A-4147-A177-3AD203B41FA5}">
                      <a16:colId xmlns:a16="http://schemas.microsoft.com/office/drawing/2014/main" val="20002"/>
                    </a:ext>
                  </a:extLst>
                </a:gridCol>
              </a:tblGrid>
              <a:tr h="249556">
                <a:tc gridSpan="3">
                  <a:txBody>
                    <a:bodyPr/>
                    <a:lstStyle/>
                    <a:p>
                      <a:pPr marL="179705" algn="ctr">
                        <a:spcAft>
                          <a:spcPts val="0"/>
                        </a:spcAft>
                      </a:pPr>
                      <a:r>
                        <a:rPr lang="it-IT" sz="1600" b="1" i="1" dirty="0">
                          <a:latin typeface="Times New Roman"/>
                          <a:ea typeface="Times New Roman"/>
                        </a:rPr>
                        <a:t>Le principali scuole di ragioneria e di economia aziendale dopo Gino Zappa</a:t>
                      </a:r>
                      <a:endParaRPr lang="it-IT" sz="16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150071">
                <a:tc>
                  <a:txBody>
                    <a:bodyPr/>
                    <a:lstStyle/>
                    <a:p>
                      <a:pPr marL="179705" algn="ctr">
                        <a:spcAft>
                          <a:spcPts val="0"/>
                        </a:spcAft>
                      </a:pPr>
                      <a:r>
                        <a:rPr lang="it-IT" sz="1100" b="1" dirty="0">
                          <a:latin typeface="Times New Roman"/>
                          <a:ea typeface="Times New Roman"/>
                        </a:rPr>
                        <a:t>Le scuole</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b="1">
                          <a:latin typeface="Times New Roman"/>
                          <a:ea typeface="Times New Roman"/>
                        </a:rPr>
                        <a:t>I membri più illustri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b="1">
                          <a:latin typeface="Times New Roman"/>
                          <a:ea typeface="Times New Roman"/>
                        </a:rPr>
                        <a:t>Allievo di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1"/>
                  </a:ext>
                </a:extLst>
              </a:tr>
              <a:tr h="150071">
                <a:tc rowSpan="7">
                  <a:txBody>
                    <a:bodyPr/>
                    <a:lstStyle/>
                    <a:p>
                      <a:pPr marL="179705" algn="ctr">
                        <a:spcAft>
                          <a:spcPts val="0"/>
                        </a:spcAft>
                      </a:pPr>
                      <a:r>
                        <a:rPr lang="it-IT" sz="1200" b="1" dirty="0">
                          <a:latin typeface="Times New Roman"/>
                          <a:ea typeface="Times New Roman"/>
                        </a:rPr>
                        <a:t>Scuola “ortodossa” </a:t>
                      </a:r>
                      <a:endParaRPr lang="it-IT" sz="1400" dirty="0">
                        <a:latin typeface="Times New Roman"/>
                        <a:ea typeface="Times New Roman"/>
                      </a:endParaRPr>
                    </a:p>
                    <a:p>
                      <a:pPr marL="179705" algn="ctr">
                        <a:spcAft>
                          <a:spcPts val="0"/>
                        </a:spcAft>
                      </a:pPr>
                      <a:r>
                        <a:rPr lang="it-IT" sz="1200" b="1" dirty="0">
                          <a:latin typeface="Times New Roman"/>
                          <a:ea typeface="Times New Roman"/>
                        </a:rPr>
                        <a:t>di economia aziendale</a:t>
                      </a:r>
                      <a:r>
                        <a:rPr lang="it-IT" sz="1200" dirty="0">
                          <a:latin typeface="Times New Roman"/>
                          <a:ea typeface="Times New Roman"/>
                        </a:rPr>
                        <a:t> </a:t>
                      </a:r>
                      <a:endParaRPr lang="it-IT" sz="1400" dirty="0">
                        <a:latin typeface="Times New Roman"/>
                        <a:ea typeface="Times New Roman"/>
                      </a:endParaRPr>
                    </a:p>
                    <a:p>
                      <a:pPr marL="179705" algn="ctr">
                        <a:spcAft>
                          <a:spcPts val="0"/>
                        </a:spcAft>
                      </a:pPr>
                      <a:r>
                        <a:rPr lang="it-IT" sz="1200" dirty="0">
                          <a:latin typeface="Times New Roman"/>
                          <a:ea typeface="Times New Roman"/>
                        </a:rPr>
                        <a:t>(ha interpretato più </a:t>
                      </a:r>
                      <a:endParaRPr lang="it-IT" sz="1400" dirty="0">
                        <a:latin typeface="Times New Roman"/>
                        <a:ea typeface="Times New Roman"/>
                      </a:endParaRPr>
                    </a:p>
                    <a:p>
                      <a:pPr marL="179705" algn="ctr">
                        <a:spcAft>
                          <a:spcPts val="0"/>
                        </a:spcAft>
                      </a:pPr>
                      <a:r>
                        <a:rPr lang="it-IT" sz="1200" dirty="0">
                          <a:latin typeface="Times New Roman"/>
                          <a:ea typeface="Times New Roman"/>
                        </a:rPr>
                        <a:t>fedelmente il pensiero </a:t>
                      </a:r>
                      <a:endParaRPr lang="it-IT" sz="1400" dirty="0">
                        <a:latin typeface="Times New Roman"/>
                        <a:ea typeface="Times New Roman"/>
                      </a:endParaRPr>
                    </a:p>
                    <a:p>
                      <a:pPr marL="179705" algn="ctr">
                        <a:spcAft>
                          <a:spcPts val="0"/>
                        </a:spcAft>
                      </a:pPr>
                      <a:r>
                        <a:rPr lang="it-IT" sz="1200" dirty="0" err="1">
                          <a:latin typeface="Times New Roman"/>
                          <a:ea typeface="Times New Roman"/>
                        </a:rPr>
                        <a:t>zappiano</a:t>
                      </a:r>
                      <a:r>
                        <a:rPr lang="it-IT" sz="1200" dirty="0">
                          <a:latin typeface="Times New Roman"/>
                          <a:ea typeface="Times New Roman"/>
                        </a:rPr>
                        <a:t>)</a:t>
                      </a:r>
                      <a:endParaRPr lang="it-IT" sz="14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Pietro Onida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Gino Zappa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2"/>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Lino Azzini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Gino Zappa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3"/>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Giovanni Cudini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Gino Zappa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4"/>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Carlo Masini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Gino Zappa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5"/>
                  </a:ext>
                </a:extLst>
              </a:tr>
              <a:tr h="150071">
                <a:tc vMerge="1">
                  <a:txBody>
                    <a:bodyPr/>
                    <a:lstStyle/>
                    <a:p>
                      <a:endParaRPr lang="it-IT"/>
                    </a:p>
                  </a:txBody>
                  <a:tcPr/>
                </a:tc>
                <a:tc>
                  <a:txBody>
                    <a:bodyPr/>
                    <a:lstStyle/>
                    <a:p>
                      <a:pPr marL="179705" algn="ctr">
                        <a:spcAft>
                          <a:spcPts val="0"/>
                        </a:spcAft>
                      </a:pPr>
                      <a:r>
                        <a:rPr lang="it-IT" sz="1100" dirty="0">
                          <a:latin typeface="Times New Roman"/>
                          <a:ea typeface="Times New Roman"/>
                        </a:rPr>
                        <a:t>Teodoro d’Ippolito</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Gino Zappa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6"/>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Giovanni Ferrero</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Pietro Onida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7"/>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Edoardo Ardemani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Pietro Onida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8"/>
                  </a:ext>
                </a:extLst>
              </a:tr>
              <a:tr h="150071">
                <a:tc rowSpan="5">
                  <a:txBody>
                    <a:bodyPr/>
                    <a:lstStyle/>
                    <a:p>
                      <a:pPr marL="179705" algn="ctr">
                        <a:spcAft>
                          <a:spcPts val="0"/>
                        </a:spcAft>
                      </a:pPr>
                      <a:r>
                        <a:rPr lang="it-IT" sz="1200" b="1" dirty="0">
                          <a:latin typeface="Times New Roman"/>
                          <a:ea typeface="Times New Roman"/>
                        </a:rPr>
                        <a:t>Scuola Toscana </a:t>
                      </a:r>
                      <a:endParaRPr lang="it-IT" sz="1400" dirty="0">
                        <a:latin typeface="Times New Roman"/>
                        <a:ea typeface="Times New Roman"/>
                      </a:endParaRPr>
                    </a:p>
                    <a:p>
                      <a:pPr marL="179705" algn="ctr">
                        <a:spcAft>
                          <a:spcPts val="0"/>
                        </a:spcAft>
                      </a:pPr>
                      <a:r>
                        <a:rPr lang="it-IT" sz="1200" dirty="0">
                          <a:latin typeface="Times New Roman"/>
                          <a:ea typeface="Times New Roman"/>
                        </a:rPr>
                        <a:t>(scuola “autonoma” di </a:t>
                      </a:r>
                      <a:endParaRPr lang="it-IT" sz="1400" dirty="0">
                        <a:latin typeface="Times New Roman"/>
                        <a:ea typeface="Times New Roman"/>
                      </a:endParaRPr>
                    </a:p>
                    <a:p>
                      <a:pPr marL="179705" algn="ctr">
                        <a:spcAft>
                          <a:spcPts val="0"/>
                        </a:spcAft>
                      </a:pPr>
                      <a:r>
                        <a:rPr lang="it-IT" sz="1200" dirty="0">
                          <a:latin typeface="Times New Roman"/>
                          <a:ea typeface="Times New Roman"/>
                        </a:rPr>
                        <a:t>economia aziendale)</a:t>
                      </a:r>
                      <a:endParaRPr lang="it-IT" sz="14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dirty="0">
                          <a:latin typeface="Times New Roman"/>
                          <a:ea typeface="Times New Roman"/>
                        </a:rPr>
                        <a:t>Alberto Ceccherelli</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Fabio Besta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9"/>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Alberto Riparbelli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Alberto Ceccherelli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0"/>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Guido Ponzanelli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Alberto Ceccherelli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1"/>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Egidio Giannessi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Alberto Ceccherelli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2"/>
                  </a:ext>
                </a:extLst>
              </a:tr>
              <a:tr h="150071">
                <a:tc vMerge="1">
                  <a:txBody>
                    <a:bodyPr/>
                    <a:lstStyle/>
                    <a:p>
                      <a:endParaRPr lang="it-IT"/>
                    </a:p>
                  </a:txBody>
                  <a:tcPr/>
                </a:tc>
                <a:tc>
                  <a:txBody>
                    <a:bodyPr/>
                    <a:lstStyle/>
                    <a:p>
                      <a:pPr marL="179705" algn="ctr">
                        <a:spcAft>
                          <a:spcPts val="0"/>
                        </a:spcAft>
                      </a:pPr>
                      <a:r>
                        <a:rPr lang="it-IT" sz="1100" dirty="0">
                          <a:latin typeface="Times New Roman"/>
                          <a:ea typeface="Times New Roman"/>
                        </a:rPr>
                        <a:t>Carlo Caramiello</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Egidio Giannessi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3"/>
                  </a:ext>
                </a:extLst>
              </a:tr>
              <a:tr h="293165">
                <a:tc rowSpan="2">
                  <a:txBody>
                    <a:bodyPr/>
                    <a:lstStyle/>
                    <a:p>
                      <a:pPr marL="179705" algn="ctr">
                        <a:spcAft>
                          <a:spcPts val="0"/>
                        </a:spcAft>
                      </a:pPr>
                      <a:r>
                        <a:rPr lang="it-IT" sz="1200" b="1" dirty="0">
                          <a:latin typeface="Times New Roman"/>
                          <a:ea typeface="Times New Roman"/>
                        </a:rPr>
                        <a:t>Scuola Napoletana </a:t>
                      </a:r>
                      <a:endParaRPr lang="it-IT" sz="1400" dirty="0">
                        <a:latin typeface="Times New Roman"/>
                        <a:ea typeface="Times New Roman"/>
                      </a:endParaRPr>
                    </a:p>
                    <a:p>
                      <a:pPr marL="179705" algn="ctr">
                        <a:spcAft>
                          <a:spcPts val="0"/>
                        </a:spcAft>
                      </a:pPr>
                      <a:r>
                        <a:rPr lang="it-IT" sz="1200" dirty="0">
                          <a:latin typeface="Times New Roman"/>
                          <a:ea typeface="Times New Roman"/>
                        </a:rPr>
                        <a:t>(scuola “autonoma” di </a:t>
                      </a:r>
                      <a:endParaRPr lang="it-IT" sz="1400" dirty="0">
                        <a:latin typeface="Times New Roman"/>
                        <a:ea typeface="Times New Roman"/>
                      </a:endParaRPr>
                    </a:p>
                    <a:p>
                      <a:pPr marL="179705" algn="ctr">
                        <a:spcAft>
                          <a:spcPts val="0"/>
                        </a:spcAft>
                      </a:pPr>
                      <a:r>
                        <a:rPr lang="it-IT" sz="1200" dirty="0">
                          <a:latin typeface="Times New Roman"/>
                          <a:ea typeface="Times New Roman"/>
                        </a:rPr>
                        <a:t>economia aziendale)</a:t>
                      </a:r>
                      <a:endParaRPr lang="it-IT" sz="14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Lorenzo De Minico</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Benedetto Lorusso</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4"/>
                  </a:ext>
                </a:extLst>
              </a:tr>
              <a:tr h="289514">
                <a:tc vMerge="1">
                  <a:txBody>
                    <a:bodyPr/>
                    <a:lstStyle/>
                    <a:p>
                      <a:endParaRPr lang="it-IT"/>
                    </a:p>
                  </a:txBody>
                  <a:tcPr/>
                </a:tc>
                <a:tc>
                  <a:txBody>
                    <a:bodyPr/>
                    <a:lstStyle/>
                    <a:p>
                      <a:pPr marL="179705" algn="ctr">
                        <a:spcAft>
                          <a:spcPts val="0"/>
                        </a:spcAft>
                      </a:pPr>
                      <a:r>
                        <a:rPr lang="it-IT" sz="1100" dirty="0">
                          <a:latin typeface="Times New Roman"/>
                          <a:ea typeface="Times New Roman"/>
                        </a:rPr>
                        <a:t>Domenico Amodeo</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Lorenzo De Minico</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5"/>
                  </a:ext>
                </a:extLst>
              </a:tr>
              <a:tr h="150071">
                <a:tc rowSpan="3">
                  <a:txBody>
                    <a:bodyPr/>
                    <a:lstStyle/>
                    <a:p>
                      <a:pPr marL="179705" algn="ctr">
                        <a:spcAft>
                          <a:spcPts val="0"/>
                        </a:spcAft>
                      </a:pPr>
                      <a:r>
                        <a:rPr lang="it-IT" sz="1200" b="1" dirty="0">
                          <a:latin typeface="Times New Roman"/>
                          <a:ea typeface="Times New Roman"/>
                        </a:rPr>
                        <a:t>Scuola Sistemica </a:t>
                      </a:r>
                      <a:endParaRPr lang="it-IT" sz="1400" dirty="0">
                        <a:latin typeface="Times New Roman"/>
                        <a:ea typeface="Times New Roman"/>
                      </a:endParaRPr>
                    </a:p>
                    <a:p>
                      <a:pPr marL="179705" algn="ctr">
                        <a:spcAft>
                          <a:spcPts val="0"/>
                        </a:spcAft>
                      </a:pPr>
                      <a:r>
                        <a:rPr lang="it-IT" sz="1200" dirty="0">
                          <a:latin typeface="Times New Roman"/>
                          <a:ea typeface="Times New Roman"/>
                        </a:rPr>
                        <a:t>(scuola post-zappiana)</a:t>
                      </a:r>
                      <a:endParaRPr lang="it-IT" sz="14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dirty="0">
                          <a:latin typeface="Times New Roman"/>
                          <a:ea typeface="Times New Roman"/>
                        </a:rPr>
                        <a:t>Aldo Amaduzzi</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Gino Zappa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6"/>
                  </a:ext>
                </a:extLst>
              </a:tr>
              <a:tr h="306273">
                <a:tc vMerge="1">
                  <a:txBody>
                    <a:bodyPr/>
                    <a:lstStyle/>
                    <a:p>
                      <a:endParaRPr lang="it-IT"/>
                    </a:p>
                  </a:txBody>
                  <a:tcPr/>
                </a:tc>
                <a:tc>
                  <a:txBody>
                    <a:bodyPr/>
                    <a:lstStyle/>
                    <a:p>
                      <a:pPr marL="179705" algn="ctr">
                        <a:spcAft>
                          <a:spcPts val="0"/>
                        </a:spcAft>
                      </a:pPr>
                      <a:r>
                        <a:rPr lang="it-IT" sz="1100" dirty="0">
                          <a:latin typeface="Times New Roman"/>
                          <a:ea typeface="Times New Roman"/>
                        </a:rPr>
                        <a:t>Paolo Emilio Cassandro</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spc="-20">
                          <a:latin typeface="Times New Roman"/>
                          <a:ea typeface="Times New Roman"/>
                        </a:rPr>
                        <a:t>Benedetto Lorusso (ma allievo “adottivo” di Aldo Amaduzzi)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7"/>
                  </a:ext>
                </a:extLst>
              </a:tr>
              <a:tr h="204183">
                <a:tc vMerge="1">
                  <a:txBody>
                    <a:bodyPr/>
                    <a:lstStyle/>
                    <a:p>
                      <a:endParaRPr lang="it-IT"/>
                    </a:p>
                  </a:txBody>
                  <a:tcPr/>
                </a:tc>
                <a:tc>
                  <a:txBody>
                    <a:bodyPr/>
                    <a:lstStyle/>
                    <a:p>
                      <a:pPr marL="179705" algn="ctr">
                        <a:spcAft>
                          <a:spcPts val="0"/>
                        </a:spcAft>
                      </a:pPr>
                      <a:r>
                        <a:rPr lang="it-IT" sz="1100">
                          <a:latin typeface="Times New Roman"/>
                          <a:ea typeface="Times New Roman"/>
                        </a:rPr>
                        <a:t>Salvatore Umberto Pagnano</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dirty="0">
                          <a:latin typeface="Times New Roman"/>
                          <a:ea typeface="Times New Roman"/>
                        </a:rPr>
                        <a:t>Aldo Amaduzzi</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8"/>
                  </a:ext>
                </a:extLst>
              </a:tr>
              <a:tr h="150071">
                <a:tc rowSpan="5">
                  <a:txBody>
                    <a:bodyPr/>
                    <a:lstStyle/>
                    <a:p>
                      <a:pPr marL="179705" algn="ctr">
                        <a:spcAft>
                          <a:spcPts val="0"/>
                        </a:spcAft>
                      </a:pPr>
                      <a:r>
                        <a:rPr lang="it-IT" sz="1200" b="1" dirty="0">
                          <a:latin typeface="Times New Roman"/>
                          <a:ea typeface="Times New Roman"/>
                        </a:rPr>
                        <a:t>Scuola post-bestana </a:t>
                      </a:r>
                      <a:endParaRPr lang="it-IT" sz="1400" dirty="0">
                        <a:latin typeface="Times New Roman"/>
                        <a:ea typeface="Times New Roman"/>
                      </a:endParaRPr>
                    </a:p>
                    <a:p>
                      <a:pPr marL="179705" algn="ctr">
                        <a:spcAft>
                          <a:spcPts val="0"/>
                        </a:spcAft>
                      </a:pPr>
                      <a:r>
                        <a:rPr lang="it-IT" sz="1200" b="1" dirty="0">
                          <a:latin typeface="Times New Roman"/>
                          <a:ea typeface="Times New Roman"/>
                        </a:rPr>
                        <a:t>(o anti-zappiana) </a:t>
                      </a:r>
                      <a:endParaRPr lang="it-IT" sz="1400" dirty="0">
                        <a:latin typeface="Times New Roman"/>
                        <a:ea typeface="Times New Roman"/>
                      </a:endParaRPr>
                    </a:p>
                    <a:p>
                      <a:pPr marL="179705" algn="ctr">
                        <a:spcAft>
                          <a:spcPts val="0"/>
                        </a:spcAft>
                      </a:pPr>
                      <a:r>
                        <a:rPr lang="it-IT" sz="1200" dirty="0">
                          <a:latin typeface="Times New Roman"/>
                          <a:ea typeface="Times New Roman"/>
                        </a:rPr>
                        <a:t>(si tratta in realtà di diversi “filoni” dottrinali che continuarono a propugnare le idee </a:t>
                      </a:r>
                      <a:r>
                        <a:rPr lang="it-IT" sz="1200" dirty="0" err="1">
                          <a:latin typeface="Times New Roman"/>
                          <a:ea typeface="Times New Roman"/>
                        </a:rPr>
                        <a:t>bestane</a:t>
                      </a:r>
                      <a:r>
                        <a:rPr lang="it-IT" sz="1200" dirty="0">
                          <a:latin typeface="Times New Roman"/>
                          <a:ea typeface="Times New Roman"/>
                        </a:rPr>
                        <a:t> anche dopo la nascita dell’economia aziendale)</a:t>
                      </a:r>
                      <a:endParaRPr lang="it-IT" sz="14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Angelo Chianale</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dirty="0">
                          <a:latin typeface="Times New Roman"/>
                          <a:ea typeface="Times New Roman"/>
                        </a:rPr>
                        <a:t>Vincenzo Vianello</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9"/>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Francesco Della Penna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dirty="0">
                          <a:latin typeface="Times New Roman"/>
                          <a:ea typeface="Times New Roman"/>
                        </a:rPr>
                        <a:t>Vittorio Alfieri</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20"/>
                  </a:ext>
                </a:extLst>
              </a:tr>
              <a:tr h="510456">
                <a:tc vMerge="1">
                  <a:txBody>
                    <a:bodyPr/>
                    <a:lstStyle/>
                    <a:p>
                      <a:endParaRPr lang="it-IT"/>
                    </a:p>
                  </a:txBody>
                  <a:tcPr/>
                </a:tc>
                <a:tc>
                  <a:txBody>
                    <a:bodyPr/>
                    <a:lstStyle/>
                    <a:p>
                      <a:pPr marL="179705" algn="ctr">
                        <a:spcAft>
                          <a:spcPts val="0"/>
                        </a:spcAft>
                      </a:pPr>
                      <a:r>
                        <a:rPr lang="it-IT" sz="1100" dirty="0">
                          <a:latin typeface="Times New Roman"/>
                          <a:ea typeface="Times New Roman"/>
                        </a:rPr>
                        <a:t>Ubaldo De </a:t>
                      </a:r>
                      <a:r>
                        <a:rPr lang="it-IT" sz="1100" dirty="0" err="1">
                          <a:latin typeface="Times New Roman"/>
                          <a:ea typeface="Times New Roman"/>
                        </a:rPr>
                        <a:t>Dominicis</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dirty="0">
                          <a:latin typeface="Times New Roman"/>
                          <a:ea typeface="Times New Roman"/>
                        </a:rPr>
                        <a:t>Si riconosce come allievo di Benedetto Lorusso, Pietro </a:t>
                      </a:r>
                      <a:r>
                        <a:rPr lang="it-IT" sz="1100" dirty="0" err="1">
                          <a:latin typeface="Times New Roman"/>
                          <a:ea typeface="Times New Roman"/>
                        </a:rPr>
                        <a:t>D’Alvise</a:t>
                      </a:r>
                      <a:r>
                        <a:rPr lang="it-IT" sz="1100" dirty="0">
                          <a:latin typeface="Times New Roman"/>
                          <a:ea typeface="Times New Roman"/>
                        </a:rPr>
                        <a:t>, Francesco De Gobbis e Angelo </a:t>
                      </a:r>
                      <a:r>
                        <a:rPr lang="it-IT" sz="1100" dirty="0" err="1">
                          <a:latin typeface="Times New Roman"/>
                          <a:ea typeface="Times New Roman"/>
                        </a:rPr>
                        <a:t>Chianale</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21"/>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Edoardo Petix</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dirty="0">
                          <a:latin typeface="Times New Roman"/>
                          <a:ea typeface="Times New Roman"/>
                        </a:rPr>
                        <a:t>Vittorio Alfieri</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22"/>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Vincenzo Masi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dirty="0">
                          <a:latin typeface="Times New Roman"/>
                          <a:ea typeface="Times New Roman"/>
                        </a:rPr>
                        <a:t>Fabio Besta</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23"/>
                  </a:ext>
                </a:extLst>
              </a:tr>
            </a:tbl>
          </a:graphicData>
        </a:graphic>
      </p:graphicFrame>
      <p:sp>
        <p:nvSpPr>
          <p:cNvPr id="4207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it-IT" sz="1200">
                <a:cs typeface="Times New Roman" pitchFamily="18" charset="0"/>
              </a:rPr>
              <a:t>C</a:t>
            </a:r>
            <a:r>
              <a:rPr lang="it-IT" sz="900"/>
              <a:t> </a:t>
            </a:r>
            <a:endParaRPr lang="it-IT"/>
          </a:p>
        </p:txBody>
      </p:sp>
      <p:sp>
        <p:nvSpPr>
          <p:cNvPr id="42080" name="Rettangolo 12"/>
          <p:cNvSpPr>
            <a:spLocks noChangeArrowheads="1"/>
          </p:cNvSpPr>
          <p:nvPr/>
        </p:nvSpPr>
        <p:spPr bwMode="auto">
          <a:xfrm>
            <a:off x="214313" y="71438"/>
            <a:ext cx="8643937" cy="830262"/>
          </a:xfrm>
          <a:prstGeom prst="rect">
            <a:avLst/>
          </a:prstGeom>
          <a:noFill/>
          <a:ln w="9525">
            <a:noFill/>
            <a:miter lim="800000"/>
            <a:headEnd/>
            <a:tailEnd/>
          </a:ln>
        </p:spPr>
        <p:txBody>
          <a:bodyPr>
            <a:spAutoFit/>
          </a:bodyPr>
          <a:lstStyle/>
          <a:p>
            <a:pPr algn="ctr"/>
            <a:r>
              <a:rPr lang="it-IT" sz="2400" b="1">
                <a:solidFill>
                  <a:srgbClr val="0070C0"/>
                </a:solidFill>
              </a:rPr>
              <a:t>La ragioneria nell’età contemporanea e la nascita dell’economia aziendale (5)</a:t>
            </a:r>
            <a:endParaRPr lang="it-IT" sz="2400">
              <a:solidFill>
                <a:srgbClr val="0070C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pic>
        <p:nvPicPr>
          <p:cNvPr id="43019" name="Immagine 14" descr="C:\Users\Stefano\Documents\parthenope\CORSO DI STORIA DELLA RAGIONERIA\NUOVE FOTO\cassandro010.jpg"/>
          <p:cNvPicPr>
            <a:picLocks noChangeAspect="1" noChangeArrowheads="1"/>
          </p:cNvPicPr>
          <p:nvPr/>
        </p:nvPicPr>
        <p:blipFill>
          <a:blip r:embed="rId3" cstate="print"/>
          <a:srcRect/>
          <a:stretch>
            <a:fillRect/>
          </a:stretch>
        </p:blipFill>
        <p:spPr bwMode="auto">
          <a:xfrm>
            <a:off x="7429500" y="4267200"/>
            <a:ext cx="1393825" cy="1773238"/>
          </a:xfrm>
          <a:prstGeom prst="rect">
            <a:avLst/>
          </a:prstGeom>
          <a:noFill/>
          <a:ln w="9525">
            <a:noFill/>
            <a:miter lim="800000"/>
            <a:headEnd/>
            <a:tailEnd/>
          </a:ln>
        </p:spPr>
      </p:pic>
      <p:pic>
        <p:nvPicPr>
          <p:cNvPr id="43020" name="Immagine 14" descr="C:\Users\Stefano\Documents\parthenope\CORSO DI STORIA DELLA RAGIONERIA\FOTO PER RASSEGNA\onida.jpg"/>
          <p:cNvPicPr>
            <a:picLocks noChangeAspect="1" noChangeArrowheads="1"/>
          </p:cNvPicPr>
          <p:nvPr/>
        </p:nvPicPr>
        <p:blipFill>
          <a:blip r:embed="rId4" cstate="print"/>
          <a:srcRect/>
          <a:stretch>
            <a:fillRect/>
          </a:stretch>
        </p:blipFill>
        <p:spPr bwMode="auto">
          <a:xfrm>
            <a:off x="500063" y="1190625"/>
            <a:ext cx="1362075" cy="1811338"/>
          </a:xfrm>
          <a:prstGeom prst="rect">
            <a:avLst/>
          </a:prstGeom>
          <a:noFill/>
          <a:ln w="9525">
            <a:noFill/>
            <a:miter lim="800000"/>
            <a:headEnd/>
            <a:tailEnd/>
          </a:ln>
        </p:spPr>
      </p:pic>
      <p:sp>
        <p:nvSpPr>
          <p:cNvPr id="43021" name="Rettangolo 15"/>
          <p:cNvSpPr>
            <a:spLocks noChangeArrowheads="1"/>
          </p:cNvSpPr>
          <p:nvPr/>
        </p:nvSpPr>
        <p:spPr bwMode="auto">
          <a:xfrm>
            <a:off x="593725" y="2976563"/>
            <a:ext cx="1228725" cy="523875"/>
          </a:xfrm>
          <a:prstGeom prst="rect">
            <a:avLst/>
          </a:prstGeom>
          <a:noFill/>
          <a:ln w="9525">
            <a:noFill/>
            <a:miter lim="800000"/>
            <a:headEnd/>
            <a:tailEnd/>
          </a:ln>
        </p:spPr>
        <p:txBody>
          <a:bodyPr wrap="none">
            <a:spAutoFit/>
          </a:bodyPr>
          <a:lstStyle/>
          <a:p>
            <a:r>
              <a:rPr lang="it-IT" sz="1400" i="1"/>
              <a:t>Pietro Onida </a:t>
            </a:r>
          </a:p>
          <a:p>
            <a:r>
              <a:rPr lang="it-IT" sz="1400" i="1"/>
              <a:t>(1902-1982)</a:t>
            </a:r>
            <a:endParaRPr lang="it-IT" sz="1400"/>
          </a:p>
        </p:txBody>
      </p:sp>
      <p:pic>
        <p:nvPicPr>
          <p:cNvPr id="43022" name="Immagine 16" descr="C:\Users\Stefano\Documents\parthenope\CORSO DI STORIA DELLA RAGIONERIA\FOTO PER RASSEGNA\azzini 10 x 15 cm.jpg"/>
          <p:cNvPicPr>
            <a:picLocks noChangeAspect="1" noChangeArrowheads="1"/>
          </p:cNvPicPr>
          <p:nvPr/>
        </p:nvPicPr>
        <p:blipFill>
          <a:blip r:embed="rId5" cstate="print"/>
          <a:srcRect/>
          <a:stretch>
            <a:fillRect/>
          </a:stretch>
        </p:blipFill>
        <p:spPr bwMode="auto">
          <a:xfrm>
            <a:off x="2143125" y="1928813"/>
            <a:ext cx="1304925" cy="1670050"/>
          </a:xfrm>
          <a:prstGeom prst="rect">
            <a:avLst/>
          </a:prstGeom>
          <a:noFill/>
          <a:ln w="9525">
            <a:noFill/>
            <a:miter lim="800000"/>
            <a:headEnd/>
            <a:tailEnd/>
          </a:ln>
        </p:spPr>
      </p:pic>
      <p:sp>
        <p:nvSpPr>
          <p:cNvPr id="43023" name="Rettangolo 18"/>
          <p:cNvSpPr>
            <a:spLocks noChangeArrowheads="1"/>
          </p:cNvSpPr>
          <p:nvPr/>
        </p:nvSpPr>
        <p:spPr bwMode="auto">
          <a:xfrm>
            <a:off x="2217738" y="3643313"/>
            <a:ext cx="1157287" cy="523875"/>
          </a:xfrm>
          <a:prstGeom prst="rect">
            <a:avLst/>
          </a:prstGeom>
          <a:noFill/>
          <a:ln w="9525">
            <a:noFill/>
            <a:miter lim="800000"/>
            <a:headEnd/>
            <a:tailEnd/>
          </a:ln>
        </p:spPr>
        <p:txBody>
          <a:bodyPr wrap="none">
            <a:spAutoFit/>
          </a:bodyPr>
          <a:lstStyle/>
          <a:p>
            <a:r>
              <a:rPr lang="it-IT" sz="1400" i="1"/>
              <a:t>Lino Azzini</a:t>
            </a:r>
          </a:p>
          <a:p>
            <a:r>
              <a:rPr lang="it-IT" sz="1400" i="1"/>
              <a:t>(1908-1986)</a:t>
            </a:r>
            <a:endParaRPr lang="it-IT" sz="1400"/>
          </a:p>
        </p:txBody>
      </p:sp>
      <p:pic>
        <p:nvPicPr>
          <p:cNvPr id="43024" name="Immagine 19" descr="C:\Users\Stefano\Documents\parthenope\CORSO DI STORIA DELLA RAGIONERIA\FOTO PER RASSEGNA\masini 9 x 13 cm bianco e nero.jpg"/>
          <p:cNvPicPr>
            <a:picLocks noChangeAspect="1" noChangeArrowheads="1"/>
          </p:cNvPicPr>
          <p:nvPr/>
        </p:nvPicPr>
        <p:blipFill>
          <a:blip r:embed="rId6" cstate="print"/>
          <a:srcRect/>
          <a:stretch>
            <a:fillRect/>
          </a:stretch>
        </p:blipFill>
        <p:spPr bwMode="auto">
          <a:xfrm>
            <a:off x="3857625" y="1214438"/>
            <a:ext cx="1352550" cy="1749425"/>
          </a:xfrm>
          <a:prstGeom prst="rect">
            <a:avLst/>
          </a:prstGeom>
          <a:noFill/>
          <a:ln w="9525">
            <a:noFill/>
            <a:miter lim="800000"/>
            <a:headEnd/>
            <a:tailEnd/>
          </a:ln>
        </p:spPr>
      </p:pic>
      <p:sp>
        <p:nvSpPr>
          <p:cNvPr id="43025" name="Rettangolo 20"/>
          <p:cNvSpPr>
            <a:spLocks noChangeArrowheads="1"/>
          </p:cNvSpPr>
          <p:nvPr/>
        </p:nvSpPr>
        <p:spPr bwMode="auto">
          <a:xfrm>
            <a:off x="3986213" y="3000375"/>
            <a:ext cx="1179512" cy="523875"/>
          </a:xfrm>
          <a:prstGeom prst="rect">
            <a:avLst/>
          </a:prstGeom>
          <a:noFill/>
          <a:ln w="9525">
            <a:noFill/>
            <a:miter lim="800000"/>
            <a:headEnd/>
            <a:tailEnd/>
          </a:ln>
        </p:spPr>
        <p:txBody>
          <a:bodyPr wrap="none">
            <a:spAutoFit/>
          </a:bodyPr>
          <a:lstStyle/>
          <a:p>
            <a:r>
              <a:rPr lang="it-IT" sz="1400" i="1" dirty="0"/>
              <a:t>Carlo Masini</a:t>
            </a:r>
          </a:p>
          <a:p>
            <a:r>
              <a:rPr lang="it-IT" sz="1400" i="1" dirty="0"/>
              <a:t>(1914-1995)</a:t>
            </a:r>
            <a:endParaRPr lang="it-IT" sz="1400" dirty="0"/>
          </a:p>
        </p:txBody>
      </p:sp>
      <p:pic>
        <p:nvPicPr>
          <p:cNvPr id="43026" name="Immagine 21" descr="C:\Users\Stefano\Documents\parthenope\CORSO DI STORIA DELLA RAGIONERIA\FOTO PER RASSEGNA\foto ceccherelli01111.jpg"/>
          <p:cNvPicPr>
            <a:picLocks noChangeAspect="1" noChangeArrowheads="1"/>
          </p:cNvPicPr>
          <p:nvPr/>
        </p:nvPicPr>
        <p:blipFill>
          <a:blip r:embed="rId7" cstate="print"/>
          <a:srcRect/>
          <a:stretch>
            <a:fillRect/>
          </a:stretch>
        </p:blipFill>
        <p:spPr bwMode="auto">
          <a:xfrm>
            <a:off x="5672138" y="976313"/>
            <a:ext cx="1355725" cy="1771650"/>
          </a:xfrm>
          <a:prstGeom prst="rect">
            <a:avLst/>
          </a:prstGeom>
          <a:noFill/>
          <a:ln w="9525">
            <a:noFill/>
            <a:miter lim="800000"/>
            <a:headEnd/>
            <a:tailEnd/>
          </a:ln>
        </p:spPr>
      </p:pic>
      <p:sp>
        <p:nvSpPr>
          <p:cNvPr id="43027" name="Rettangolo 22"/>
          <p:cNvSpPr>
            <a:spLocks noChangeArrowheads="1"/>
          </p:cNvSpPr>
          <p:nvPr/>
        </p:nvSpPr>
        <p:spPr bwMode="auto">
          <a:xfrm>
            <a:off x="5500688" y="2762250"/>
            <a:ext cx="1687512" cy="523875"/>
          </a:xfrm>
          <a:prstGeom prst="rect">
            <a:avLst/>
          </a:prstGeom>
          <a:noFill/>
          <a:ln w="9525">
            <a:noFill/>
            <a:miter lim="800000"/>
            <a:headEnd/>
            <a:tailEnd/>
          </a:ln>
        </p:spPr>
        <p:txBody>
          <a:bodyPr wrap="none">
            <a:spAutoFit/>
          </a:bodyPr>
          <a:lstStyle/>
          <a:p>
            <a:pPr algn="ctr"/>
            <a:r>
              <a:rPr lang="it-IT" sz="1400" i="1"/>
              <a:t>Alberto Ceccherelli</a:t>
            </a:r>
          </a:p>
          <a:p>
            <a:pPr algn="ctr"/>
            <a:r>
              <a:rPr lang="it-IT" sz="1400" i="1"/>
              <a:t>(1885-1958)</a:t>
            </a:r>
            <a:endParaRPr lang="it-IT" sz="1400"/>
          </a:p>
        </p:txBody>
      </p:sp>
      <p:pic>
        <p:nvPicPr>
          <p:cNvPr id="43028" name="Immagine 23" descr="C:\Users\Stefano\Documents\parthenope\CORSO DI STORIA DELLA RAGIONERIA\FOTO PER RASSEGNA\amodeo005.jpg"/>
          <p:cNvPicPr>
            <a:picLocks noChangeAspect="1" noChangeArrowheads="1"/>
          </p:cNvPicPr>
          <p:nvPr/>
        </p:nvPicPr>
        <p:blipFill>
          <a:blip r:embed="rId8" cstate="print"/>
          <a:srcRect/>
          <a:stretch>
            <a:fillRect/>
          </a:stretch>
        </p:blipFill>
        <p:spPr bwMode="auto">
          <a:xfrm>
            <a:off x="7358063" y="1500188"/>
            <a:ext cx="1376362" cy="1822450"/>
          </a:xfrm>
          <a:prstGeom prst="rect">
            <a:avLst/>
          </a:prstGeom>
          <a:noFill/>
          <a:ln w="9525">
            <a:noFill/>
            <a:miter lim="800000"/>
            <a:headEnd/>
            <a:tailEnd/>
          </a:ln>
        </p:spPr>
      </p:pic>
      <p:sp>
        <p:nvSpPr>
          <p:cNvPr id="43029" name="Rettangolo 24"/>
          <p:cNvSpPr>
            <a:spLocks noChangeArrowheads="1"/>
          </p:cNvSpPr>
          <p:nvPr/>
        </p:nvSpPr>
        <p:spPr bwMode="auto">
          <a:xfrm>
            <a:off x="7215188" y="3429000"/>
            <a:ext cx="1700212" cy="523875"/>
          </a:xfrm>
          <a:prstGeom prst="rect">
            <a:avLst/>
          </a:prstGeom>
          <a:noFill/>
          <a:ln w="9525">
            <a:noFill/>
            <a:miter lim="800000"/>
            <a:headEnd/>
            <a:tailEnd/>
          </a:ln>
        </p:spPr>
        <p:txBody>
          <a:bodyPr wrap="none">
            <a:spAutoFit/>
          </a:bodyPr>
          <a:lstStyle/>
          <a:p>
            <a:pPr algn="ctr"/>
            <a:r>
              <a:rPr lang="it-IT" sz="1400" i="1"/>
              <a:t>Domenico Amodeo</a:t>
            </a:r>
          </a:p>
          <a:p>
            <a:pPr algn="ctr"/>
            <a:r>
              <a:rPr lang="it-IT" sz="1400" i="1"/>
              <a:t>(1912-1998)</a:t>
            </a:r>
            <a:endParaRPr lang="it-IT" sz="1400"/>
          </a:p>
        </p:txBody>
      </p:sp>
      <p:pic>
        <p:nvPicPr>
          <p:cNvPr id="43030" name="Immagine 25" descr="C:\Users\Stefano\Documents\parthenope\CORSO DI STORIA DELLA RAGIONERIA\NUOVE FOTO\cassandro014.jpg"/>
          <p:cNvPicPr>
            <a:picLocks noChangeAspect="1" noChangeArrowheads="1"/>
          </p:cNvPicPr>
          <p:nvPr/>
        </p:nvPicPr>
        <p:blipFill>
          <a:blip r:embed="rId9" cstate="print"/>
          <a:srcRect/>
          <a:stretch>
            <a:fillRect/>
          </a:stretch>
        </p:blipFill>
        <p:spPr bwMode="auto">
          <a:xfrm>
            <a:off x="606425" y="4000500"/>
            <a:ext cx="1387475" cy="1766888"/>
          </a:xfrm>
          <a:prstGeom prst="rect">
            <a:avLst/>
          </a:prstGeom>
          <a:noFill/>
          <a:ln w="9525">
            <a:noFill/>
            <a:miter lim="800000"/>
            <a:headEnd/>
            <a:tailEnd/>
          </a:ln>
        </p:spPr>
      </p:pic>
      <p:sp>
        <p:nvSpPr>
          <p:cNvPr id="43031" name="Rettangolo 26"/>
          <p:cNvSpPr>
            <a:spLocks noChangeArrowheads="1"/>
          </p:cNvSpPr>
          <p:nvPr/>
        </p:nvSpPr>
        <p:spPr bwMode="auto">
          <a:xfrm>
            <a:off x="355600" y="5857875"/>
            <a:ext cx="1858963" cy="523875"/>
          </a:xfrm>
          <a:prstGeom prst="rect">
            <a:avLst/>
          </a:prstGeom>
          <a:noFill/>
          <a:ln w="9525">
            <a:noFill/>
            <a:miter lim="800000"/>
            <a:headEnd/>
            <a:tailEnd/>
          </a:ln>
        </p:spPr>
        <p:txBody>
          <a:bodyPr wrap="none">
            <a:spAutoFit/>
          </a:bodyPr>
          <a:lstStyle/>
          <a:p>
            <a:pPr algn="ctr"/>
            <a:r>
              <a:rPr lang="it-IT" sz="1400" i="1"/>
              <a:t>Ubaldo De Dominicis</a:t>
            </a:r>
          </a:p>
          <a:p>
            <a:pPr algn="ctr"/>
            <a:r>
              <a:rPr lang="it-IT" sz="1400" i="1"/>
              <a:t>(1913-1998)</a:t>
            </a:r>
            <a:endParaRPr lang="it-IT" sz="1400"/>
          </a:p>
        </p:txBody>
      </p:sp>
      <p:pic>
        <p:nvPicPr>
          <p:cNvPr id="43032" name="Immagine 27" descr="C:\Users\Stefano\Documents\parthenope\CORSO DI STORIA DELLA RAGIONERIA\NUOVE FOTO\cassandro015.jpg"/>
          <p:cNvPicPr>
            <a:picLocks noChangeAspect="1" noChangeArrowheads="1"/>
          </p:cNvPicPr>
          <p:nvPr/>
        </p:nvPicPr>
        <p:blipFill>
          <a:blip r:embed="rId10" cstate="print"/>
          <a:srcRect/>
          <a:stretch>
            <a:fillRect/>
          </a:stretch>
        </p:blipFill>
        <p:spPr bwMode="auto">
          <a:xfrm>
            <a:off x="2371725" y="4357688"/>
            <a:ext cx="1358900" cy="1739900"/>
          </a:xfrm>
          <a:prstGeom prst="rect">
            <a:avLst/>
          </a:prstGeom>
          <a:noFill/>
          <a:ln w="9525">
            <a:noFill/>
            <a:miter lim="800000"/>
            <a:headEnd/>
            <a:tailEnd/>
          </a:ln>
        </p:spPr>
      </p:pic>
      <p:sp>
        <p:nvSpPr>
          <p:cNvPr id="43033" name="Rettangolo 28"/>
          <p:cNvSpPr>
            <a:spLocks noChangeArrowheads="1"/>
          </p:cNvSpPr>
          <p:nvPr/>
        </p:nvSpPr>
        <p:spPr bwMode="auto">
          <a:xfrm>
            <a:off x="2214563" y="6103938"/>
            <a:ext cx="1630362" cy="522287"/>
          </a:xfrm>
          <a:prstGeom prst="rect">
            <a:avLst/>
          </a:prstGeom>
          <a:noFill/>
          <a:ln w="9525">
            <a:noFill/>
            <a:miter lim="800000"/>
            <a:headEnd/>
            <a:tailEnd/>
          </a:ln>
        </p:spPr>
        <p:txBody>
          <a:bodyPr wrap="none">
            <a:spAutoFit/>
          </a:bodyPr>
          <a:lstStyle/>
          <a:p>
            <a:pPr algn="ctr"/>
            <a:r>
              <a:rPr lang="it-IT" sz="1400" i="1"/>
              <a:t>Teodoro D’Ippolito</a:t>
            </a:r>
          </a:p>
          <a:p>
            <a:pPr algn="ctr"/>
            <a:r>
              <a:rPr lang="it-IT" sz="1400" i="1"/>
              <a:t>(1894-1977)</a:t>
            </a:r>
            <a:endParaRPr lang="it-IT" sz="1400"/>
          </a:p>
        </p:txBody>
      </p:sp>
      <p:pic>
        <p:nvPicPr>
          <p:cNvPr id="43034" name="Immagine 29" descr="C:\Users\Stefano\Documents\parthenope\CORSO DI STORIA DELLA RAGIONERIA\FOTO PER RASSEGNA\foto Amaduzzi.jpg"/>
          <p:cNvPicPr>
            <a:picLocks noChangeAspect="1" noChangeArrowheads="1"/>
          </p:cNvPicPr>
          <p:nvPr/>
        </p:nvPicPr>
        <p:blipFill>
          <a:blip r:embed="rId11" cstate="print"/>
          <a:srcRect/>
          <a:stretch>
            <a:fillRect/>
          </a:stretch>
        </p:blipFill>
        <p:spPr bwMode="auto">
          <a:xfrm>
            <a:off x="4249738" y="3714750"/>
            <a:ext cx="1303337" cy="1690688"/>
          </a:xfrm>
          <a:prstGeom prst="rect">
            <a:avLst/>
          </a:prstGeom>
          <a:noFill/>
          <a:ln w="9525">
            <a:noFill/>
            <a:miter lim="800000"/>
            <a:headEnd/>
            <a:tailEnd/>
          </a:ln>
        </p:spPr>
      </p:pic>
      <p:sp>
        <p:nvSpPr>
          <p:cNvPr id="43035" name="Rettangolo 30"/>
          <p:cNvSpPr>
            <a:spLocks noChangeArrowheads="1"/>
          </p:cNvSpPr>
          <p:nvPr/>
        </p:nvSpPr>
        <p:spPr bwMode="auto">
          <a:xfrm>
            <a:off x="4214813" y="5429250"/>
            <a:ext cx="1373187" cy="523875"/>
          </a:xfrm>
          <a:prstGeom prst="rect">
            <a:avLst/>
          </a:prstGeom>
          <a:noFill/>
          <a:ln w="9525">
            <a:noFill/>
            <a:miter lim="800000"/>
            <a:headEnd/>
            <a:tailEnd/>
          </a:ln>
        </p:spPr>
        <p:txBody>
          <a:bodyPr wrap="none">
            <a:spAutoFit/>
          </a:bodyPr>
          <a:lstStyle/>
          <a:p>
            <a:pPr algn="ctr"/>
            <a:r>
              <a:rPr lang="it-IT" sz="1400" i="1" dirty="0"/>
              <a:t>Aldo </a:t>
            </a:r>
            <a:r>
              <a:rPr lang="it-IT" sz="1400" i="1" dirty="0" err="1"/>
              <a:t>Amaduzzi</a:t>
            </a:r>
            <a:endParaRPr lang="it-IT" sz="1400" i="1" dirty="0"/>
          </a:p>
          <a:p>
            <a:pPr algn="ctr"/>
            <a:r>
              <a:rPr lang="it-IT" sz="1400" i="1" dirty="0"/>
              <a:t>(1904-1991)</a:t>
            </a:r>
            <a:endParaRPr lang="it-IT" sz="1400" dirty="0"/>
          </a:p>
        </p:txBody>
      </p:sp>
      <p:pic>
        <p:nvPicPr>
          <p:cNvPr id="43036" name="Immagine 31" descr="C:\Users\Stefano\Documents\parthenope\CORSO DI STORIA DELLA RAGIONERIA\FOTO PER RASSEGNA\giannessi.jpg"/>
          <p:cNvPicPr>
            <a:picLocks noChangeAspect="1" noChangeArrowheads="1"/>
          </p:cNvPicPr>
          <p:nvPr/>
        </p:nvPicPr>
        <p:blipFill>
          <a:blip r:embed="rId12" cstate="print"/>
          <a:srcRect/>
          <a:stretch>
            <a:fillRect/>
          </a:stretch>
        </p:blipFill>
        <p:spPr bwMode="auto">
          <a:xfrm>
            <a:off x="5786438" y="4000500"/>
            <a:ext cx="1404937" cy="1685925"/>
          </a:xfrm>
          <a:prstGeom prst="rect">
            <a:avLst/>
          </a:prstGeom>
          <a:noFill/>
          <a:ln w="9525">
            <a:noFill/>
            <a:miter lim="800000"/>
            <a:headEnd/>
            <a:tailEnd/>
          </a:ln>
        </p:spPr>
      </p:pic>
      <p:sp>
        <p:nvSpPr>
          <p:cNvPr id="43037" name="Rettangolo 32"/>
          <p:cNvSpPr>
            <a:spLocks noChangeArrowheads="1"/>
          </p:cNvSpPr>
          <p:nvPr/>
        </p:nvSpPr>
        <p:spPr bwMode="auto">
          <a:xfrm>
            <a:off x="5670550" y="5619750"/>
            <a:ext cx="1528763" cy="523875"/>
          </a:xfrm>
          <a:prstGeom prst="rect">
            <a:avLst/>
          </a:prstGeom>
          <a:noFill/>
          <a:ln w="9525">
            <a:noFill/>
            <a:miter lim="800000"/>
            <a:headEnd/>
            <a:tailEnd/>
          </a:ln>
        </p:spPr>
        <p:txBody>
          <a:bodyPr wrap="none">
            <a:spAutoFit/>
          </a:bodyPr>
          <a:lstStyle/>
          <a:p>
            <a:pPr algn="ctr"/>
            <a:r>
              <a:rPr lang="it-IT" sz="1400" i="1"/>
              <a:t>Egidio Giannessi</a:t>
            </a:r>
          </a:p>
          <a:p>
            <a:pPr algn="ctr"/>
            <a:r>
              <a:rPr lang="it-IT" sz="1400" i="1"/>
              <a:t>(1908-1982)</a:t>
            </a:r>
            <a:endParaRPr lang="it-IT" sz="1400"/>
          </a:p>
        </p:txBody>
      </p:sp>
      <p:sp>
        <p:nvSpPr>
          <p:cNvPr id="43038" name="Rettangolo 34"/>
          <p:cNvSpPr>
            <a:spLocks noChangeArrowheads="1"/>
          </p:cNvSpPr>
          <p:nvPr/>
        </p:nvSpPr>
        <p:spPr bwMode="auto">
          <a:xfrm>
            <a:off x="7543378" y="6030913"/>
            <a:ext cx="1231900" cy="738187"/>
          </a:xfrm>
          <a:prstGeom prst="rect">
            <a:avLst/>
          </a:prstGeom>
          <a:noFill/>
          <a:ln w="9525">
            <a:noFill/>
            <a:miter lim="800000"/>
            <a:headEnd/>
            <a:tailEnd/>
          </a:ln>
        </p:spPr>
        <p:txBody>
          <a:bodyPr wrap="none">
            <a:spAutoFit/>
          </a:bodyPr>
          <a:lstStyle/>
          <a:p>
            <a:pPr algn="ctr"/>
            <a:r>
              <a:rPr lang="it-IT" sz="1400" i="1" dirty="0"/>
              <a:t>Paolo Emilio </a:t>
            </a:r>
          </a:p>
          <a:p>
            <a:pPr algn="ctr"/>
            <a:r>
              <a:rPr lang="it-IT" sz="1400" i="1" dirty="0" err="1"/>
              <a:t>Cassandro</a:t>
            </a:r>
            <a:endParaRPr lang="it-IT" sz="1400" i="1" dirty="0"/>
          </a:p>
          <a:p>
            <a:pPr algn="ctr"/>
            <a:r>
              <a:rPr lang="it-IT" sz="1400" i="1" dirty="0"/>
              <a:t>(1910-2004)</a:t>
            </a:r>
            <a:endParaRPr lang="it-IT" sz="14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a:solidFill>
                  <a:srgbClr val="0070C0"/>
                </a:solidFill>
              </a:rPr>
              <a:t>La ragioneria nell’età contemporanea e la nascita dell’economia aziendale (6)</a:t>
            </a:r>
            <a:endParaRPr lang="it-IT" sz="2400">
              <a:solidFill>
                <a:srgbClr val="0070C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pic>
        <p:nvPicPr>
          <p:cNvPr id="43020" name="Immagine 14" descr="C:\Users\Stefano\Documents\parthenope\CORSO DI STORIA DELLA RAGIONERIA\FOTO PER RASSEGNA\onida.jpg"/>
          <p:cNvPicPr>
            <a:picLocks noChangeAspect="1" noChangeArrowheads="1"/>
          </p:cNvPicPr>
          <p:nvPr/>
        </p:nvPicPr>
        <p:blipFill>
          <a:blip r:embed="rId3" cstate="print"/>
          <a:srcRect/>
          <a:stretch>
            <a:fillRect/>
          </a:stretch>
        </p:blipFill>
        <p:spPr bwMode="auto">
          <a:xfrm>
            <a:off x="500063" y="2132856"/>
            <a:ext cx="2008083" cy="2670423"/>
          </a:xfrm>
          <a:prstGeom prst="rect">
            <a:avLst/>
          </a:prstGeom>
          <a:noFill/>
          <a:ln w="9525">
            <a:noFill/>
            <a:miter lim="800000"/>
            <a:headEnd/>
            <a:tailEnd/>
          </a:ln>
        </p:spPr>
      </p:pic>
      <p:sp>
        <p:nvSpPr>
          <p:cNvPr id="43021" name="Rettangolo 15"/>
          <p:cNvSpPr>
            <a:spLocks noChangeArrowheads="1"/>
          </p:cNvSpPr>
          <p:nvPr/>
        </p:nvSpPr>
        <p:spPr bwMode="auto">
          <a:xfrm>
            <a:off x="539552" y="4855469"/>
            <a:ext cx="1944216" cy="707886"/>
          </a:xfrm>
          <a:prstGeom prst="rect">
            <a:avLst/>
          </a:prstGeom>
          <a:noFill/>
          <a:ln w="9525">
            <a:noFill/>
            <a:miter lim="800000"/>
            <a:headEnd/>
            <a:tailEnd/>
          </a:ln>
        </p:spPr>
        <p:txBody>
          <a:bodyPr wrap="square">
            <a:spAutoFit/>
          </a:bodyPr>
          <a:lstStyle/>
          <a:p>
            <a:pPr algn="ctr"/>
            <a:r>
              <a:rPr lang="it-IT" sz="2000" i="1" dirty="0"/>
              <a:t>Pietro </a:t>
            </a:r>
            <a:r>
              <a:rPr lang="it-IT" sz="2000" i="1" dirty="0" err="1"/>
              <a:t>Onida</a:t>
            </a:r>
            <a:r>
              <a:rPr lang="it-IT" sz="2000" i="1" dirty="0"/>
              <a:t> </a:t>
            </a:r>
          </a:p>
          <a:p>
            <a:pPr algn="ctr"/>
            <a:r>
              <a:rPr lang="it-IT" sz="2000" i="1" dirty="0"/>
              <a:t>(1902-1982)</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6.1)</a:t>
            </a:r>
            <a:endParaRPr lang="it-IT" sz="2400" dirty="0">
              <a:solidFill>
                <a:srgbClr val="0070C0"/>
              </a:solidFill>
            </a:endParaRPr>
          </a:p>
        </p:txBody>
      </p:sp>
      <p:sp>
        <p:nvSpPr>
          <p:cNvPr id="21" name="Rettangolo 20"/>
          <p:cNvSpPr>
            <a:spLocks noChangeArrowheads="1"/>
          </p:cNvSpPr>
          <p:nvPr/>
        </p:nvSpPr>
        <p:spPr bwMode="auto">
          <a:xfrm>
            <a:off x="2699793" y="1253384"/>
            <a:ext cx="6192687" cy="5055936"/>
          </a:xfrm>
          <a:prstGeom prst="rect">
            <a:avLst/>
          </a:prstGeom>
          <a:noFill/>
          <a:ln w="9525">
            <a:noFill/>
            <a:miter lim="800000"/>
            <a:headEnd/>
            <a:tailEnd/>
          </a:ln>
        </p:spPr>
        <p:txBody>
          <a:bodyPr wrap="square">
            <a:spAutoFit/>
          </a:bodyPr>
          <a:lstStyle/>
          <a:p>
            <a:pPr algn="ctr">
              <a:lnSpc>
                <a:spcPts val="3000"/>
              </a:lnSpc>
            </a:pPr>
            <a:r>
              <a:rPr lang="it-IT" sz="2000" dirty="0"/>
              <a:t>Ha ripreso ed interpretato in chiave evolutiva il pensiero </a:t>
            </a:r>
            <a:r>
              <a:rPr lang="it-IT" sz="2000" dirty="0" err="1"/>
              <a:t>zappiano</a:t>
            </a:r>
            <a:r>
              <a:rPr lang="it-IT" sz="2000" dirty="0"/>
              <a:t> perfezionando l’esposizione dell’economia aziendale e sviluppando il concetto di azienda dello Zappa. Per quanto concerne la ragioneria, </a:t>
            </a:r>
            <a:r>
              <a:rPr lang="it-IT" sz="2000" dirty="0" err="1" smtClean="0"/>
              <a:t>Onida</a:t>
            </a:r>
            <a:r>
              <a:rPr lang="it-IT" sz="2000" dirty="0" smtClean="0"/>
              <a:t> la </a:t>
            </a:r>
            <a:r>
              <a:rPr lang="it-IT" sz="2000" dirty="0"/>
              <a:t>interpretava come un ramo della scienza economico-aziendale con il compito di studiare i fenomeni economici attraverso i quali la vita aziendale si manifesta o che costituiscono le sue condizioni di vita dal punto di vista quantitativo. In particolare, la ragioneria diventava essenziale per l’interpretazione dei fatti aziendali che le rilevazioni esprimevano (</a:t>
            </a:r>
            <a:r>
              <a:rPr lang="it-IT" sz="2000" cap="small" dirty="0" err="1"/>
              <a:t>Onida</a:t>
            </a:r>
            <a:r>
              <a:rPr lang="it-IT" sz="2000" cap="small" dirty="0"/>
              <a:t> P.</a:t>
            </a:r>
            <a:r>
              <a:rPr lang="it-IT" sz="2000" dirty="0"/>
              <a:t>, </a:t>
            </a:r>
            <a:r>
              <a:rPr lang="it-IT" sz="2000" i="1" dirty="0"/>
              <a:t>Le discipline economico-aziendali,</a:t>
            </a:r>
            <a:r>
              <a:rPr lang="it-IT" sz="2000" dirty="0"/>
              <a:t> </a:t>
            </a:r>
            <a:r>
              <a:rPr lang="it-IT" sz="2000" dirty="0" err="1"/>
              <a:t>Giuffrè</a:t>
            </a:r>
            <a:r>
              <a:rPr lang="it-IT" sz="2000" dirty="0"/>
              <a:t>,</a:t>
            </a:r>
            <a:r>
              <a:rPr lang="it-IT" sz="2000" i="1" dirty="0"/>
              <a:t> </a:t>
            </a:r>
            <a:r>
              <a:rPr lang="it-IT" sz="2000" dirty="0"/>
              <a:t> 1947, p. 228 e ss.)</a:t>
            </a:r>
            <a:endParaRPr lang="it-IT" sz="2000"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21" name="Rettangolo 15"/>
          <p:cNvSpPr>
            <a:spLocks noChangeArrowheads="1"/>
          </p:cNvSpPr>
          <p:nvPr/>
        </p:nvSpPr>
        <p:spPr bwMode="auto">
          <a:xfrm>
            <a:off x="539552" y="4855469"/>
            <a:ext cx="1944216" cy="707886"/>
          </a:xfrm>
          <a:prstGeom prst="rect">
            <a:avLst/>
          </a:prstGeom>
          <a:noFill/>
          <a:ln w="9525">
            <a:noFill/>
            <a:miter lim="800000"/>
            <a:headEnd/>
            <a:tailEnd/>
          </a:ln>
        </p:spPr>
        <p:txBody>
          <a:bodyPr wrap="square">
            <a:spAutoFit/>
          </a:bodyPr>
          <a:lstStyle/>
          <a:p>
            <a:pPr algn="ctr"/>
            <a:r>
              <a:rPr lang="it-IT" sz="2000" i="1" dirty="0" smtClean="0"/>
              <a:t>Lino </a:t>
            </a:r>
            <a:r>
              <a:rPr lang="it-IT" sz="2000" i="1" dirty="0" err="1" smtClean="0"/>
              <a:t>Azzini</a:t>
            </a:r>
            <a:endParaRPr lang="it-IT" sz="2000" i="1" dirty="0" smtClean="0"/>
          </a:p>
          <a:p>
            <a:pPr algn="ctr"/>
            <a:r>
              <a:rPr lang="it-IT" sz="2000" i="1" dirty="0" smtClean="0"/>
              <a:t>(1908-1986)</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6.2)</a:t>
            </a:r>
            <a:endParaRPr lang="it-IT" sz="2400" dirty="0">
              <a:solidFill>
                <a:srgbClr val="0070C0"/>
              </a:solidFill>
            </a:endParaRPr>
          </a:p>
        </p:txBody>
      </p:sp>
      <p:sp>
        <p:nvSpPr>
          <p:cNvPr id="21" name="Rettangolo 20"/>
          <p:cNvSpPr>
            <a:spLocks noChangeArrowheads="1"/>
          </p:cNvSpPr>
          <p:nvPr/>
        </p:nvSpPr>
        <p:spPr bwMode="auto">
          <a:xfrm>
            <a:off x="2699793" y="1272434"/>
            <a:ext cx="6192687" cy="5016758"/>
          </a:xfrm>
          <a:prstGeom prst="rect">
            <a:avLst/>
          </a:prstGeom>
          <a:noFill/>
          <a:ln w="9525">
            <a:noFill/>
            <a:miter lim="800000"/>
            <a:headEnd/>
            <a:tailEnd/>
          </a:ln>
        </p:spPr>
        <p:txBody>
          <a:bodyPr wrap="square">
            <a:spAutoFit/>
          </a:bodyPr>
          <a:lstStyle/>
          <a:p>
            <a:pPr algn="ctr"/>
            <a:r>
              <a:rPr lang="it-IT" sz="2000" dirty="0" smtClean="0"/>
              <a:t>Ha </a:t>
            </a:r>
            <a:r>
              <a:rPr lang="it-IT" sz="2000" dirty="0"/>
              <a:t>fornito una definizione piuttosto ristretta di ragioneria, in linea con l’impostazione economico-aziendale </a:t>
            </a:r>
            <a:r>
              <a:rPr lang="it-IT" sz="2000" dirty="0" err="1"/>
              <a:t>zappiana</a:t>
            </a:r>
            <a:r>
              <a:rPr lang="it-IT" sz="2000" dirty="0"/>
              <a:t>, intesa come “terzo momento dell’amministrazione d’azienda”. Essa era limitata alla metodica osservazione e determinazione dei fenomeni d’azienda, dei processi e delle loro combinazioni nei quali sono composte, da parte degli organi aziendali, le operazioni di gestione. Non escludeva tuttavia la necessità che le rilevazioni dovessero esplicarsi in previsioni di fenomeni futuri, nonché in stime e congetture: ciò anche al fine di svelare il volgere dei coordinati fenomeni d’azienda e le loro tendenze al fine di fornire al soggetto economico le conoscenze per orientare utilmente la gestione futura (</a:t>
            </a:r>
            <a:r>
              <a:rPr lang="it-IT" sz="2000" cap="small" dirty="0" err="1"/>
              <a:t>Azzini</a:t>
            </a:r>
            <a:r>
              <a:rPr lang="it-IT" sz="2000" cap="small" dirty="0"/>
              <a:t> L.</a:t>
            </a:r>
            <a:r>
              <a:rPr lang="it-IT" sz="2000" dirty="0"/>
              <a:t>, </a:t>
            </a:r>
            <a:r>
              <a:rPr lang="it-IT" sz="2000" i="1" dirty="0"/>
              <a:t>Istituzioni di economia d’azienda, </a:t>
            </a:r>
            <a:r>
              <a:rPr lang="it-IT" sz="2000" dirty="0"/>
              <a:t>II edizione, </a:t>
            </a:r>
            <a:r>
              <a:rPr lang="it-IT" sz="2000" dirty="0" err="1"/>
              <a:t>Giuffrè</a:t>
            </a:r>
            <a:r>
              <a:rPr lang="it-IT" sz="2000" dirty="0"/>
              <a:t>,  1982, pp. 66-67</a:t>
            </a:r>
            <a:r>
              <a:rPr lang="it-IT" sz="2000" dirty="0" smtClean="0"/>
              <a:t>)</a:t>
            </a:r>
            <a:endParaRPr lang="it-IT" sz="2000" i="1" dirty="0"/>
          </a:p>
        </p:txBody>
      </p:sp>
      <p:pic>
        <p:nvPicPr>
          <p:cNvPr id="15" name="Immagine 16" descr="C:\Users\Stefano\Documents\parthenope\CORSO DI STORIA DELLA RAGIONERIA\FOTO PER RASSEGNA\azzini 10 x 15 cm.jpg"/>
          <p:cNvPicPr>
            <a:picLocks noChangeAspect="1" noChangeArrowheads="1"/>
          </p:cNvPicPr>
          <p:nvPr/>
        </p:nvPicPr>
        <p:blipFill>
          <a:blip r:embed="rId3" cstate="print"/>
          <a:srcRect/>
          <a:stretch>
            <a:fillRect/>
          </a:stretch>
        </p:blipFill>
        <p:spPr bwMode="auto">
          <a:xfrm>
            <a:off x="517247" y="2000821"/>
            <a:ext cx="2072437" cy="26523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21" name="Rettangolo 15"/>
          <p:cNvSpPr>
            <a:spLocks noChangeArrowheads="1"/>
          </p:cNvSpPr>
          <p:nvPr/>
        </p:nvSpPr>
        <p:spPr bwMode="auto">
          <a:xfrm>
            <a:off x="539552" y="4855469"/>
            <a:ext cx="1944216" cy="707886"/>
          </a:xfrm>
          <a:prstGeom prst="rect">
            <a:avLst/>
          </a:prstGeom>
          <a:noFill/>
          <a:ln w="9525">
            <a:noFill/>
            <a:miter lim="800000"/>
            <a:headEnd/>
            <a:tailEnd/>
          </a:ln>
        </p:spPr>
        <p:txBody>
          <a:bodyPr wrap="square">
            <a:spAutoFit/>
          </a:bodyPr>
          <a:lstStyle/>
          <a:p>
            <a:pPr algn="ctr"/>
            <a:r>
              <a:rPr lang="it-IT" sz="2000" i="1" dirty="0" smtClean="0"/>
              <a:t>Carlo Masini</a:t>
            </a:r>
          </a:p>
          <a:p>
            <a:pPr algn="ctr"/>
            <a:r>
              <a:rPr lang="it-IT" sz="2000" i="1" dirty="0" smtClean="0"/>
              <a:t>(1914-1995)</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6.3)</a:t>
            </a:r>
            <a:endParaRPr lang="it-IT" sz="2400" dirty="0">
              <a:solidFill>
                <a:srgbClr val="0070C0"/>
              </a:solidFill>
            </a:endParaRPr>
          </a:p>
        </p:txBody>
      </p:sp>
      <p:sp>
        <p:nvSpPr>
          <p:cNvPr id="21" name="Rettangolo 20"/>
          <p:cNvSpPr>
            <a:spLocks noChangeArrowheads="1"/>
          </p:cNvSpPr>
          <p:nvPr/>
        </p:nvSpPr>
        <p:spPr bwMode="auto">
          <a:xfrm>
            <a:off x="2699793" y="1253384"/>
            <a:ext cx="6192687" cy="5016758"/>
          </a:xfrm>
          <a:prstGeom prst="rect">
            <a:avLst/>
          </a:prstGeom>
          <a:noFill/>
          <a:ln w="9525">
            <a:noFill/>
            <a:miter lim="800000"/>
            <a:headEnd/>
            <a:tailEnd/>
          </a:ln>
        </p:spPr>
        <p:txBody>
          <a:bodyPr wrap="square">
            <a:spAutoFit/>
          </a:bodyPr>
          <a:lstStyle/>
          <a:p>
            <a:pPr algn="ctr"/>
            <a:r>
              <a:rPr lang="it-IT" sz="2000" dirty="0"/>
              <a:t>Concepiva la ragioneria in stretta connessione con il “sistema informativo aziendale”. Il “sistema dei valori d’azienda”, secondo </a:t>
            </a:r>
            <a:r>
              <a:rPr lang="it-IT" sz="2000" dirty="0" smtClean="0"/>
              <a:t>Masini, </a:t>
            </a:r>
            <a:r>
              <a:rPr lang="it-IT" sz="2000" dirty="0"/>
              <a:t>“[…] </a:t>
            </a:r>
            <a:r>
              <a:rPr lang="it-IT" sz="2000" i="1" dirty="0"/>
              <a:t>consente sintesi espressive del divenire dell’azienda, osservata come </a:t>
            </a:r>
            <a:r>
              <a:rPr lang="it-IT" sz="2000" dirty="0"/>
              <a:t>sistema continuo e mobile di accadimenti </a:t>
            </a:r>
            <a:r>
              <a:rPr lang="it-IT" sz="2000" i="1" dirty="0"/>
              <a:t>nel suo </a:t>
            </a:r>
            <a:r>
              <a:rPr lang="it-IT" sz="2000" dirty="0"/>
              <a:t>sistema di quantità economiche” (</a:t>
            </a:r>
            <a:r>
              <a:rPr lang="it-IT" sz="2000" cap="small" dirty="0"/>
              <a:t>Masini</a:t>
            </a:r>
            <a:r>
              <a:rPr lang="it-IT" sz="2000" dirty="0"/>
              <a:t> C., </a:t>
            </a:r>
            <a:r>
              <a:rPr lang="it-IT" sz="2000" i="1" dirty="0"/>
              <a:t>Lavoro e risparmio, </a:t>
            </a:r>
            <a:r>
              <a:rPr lang="it-IT" sz="2000" dirty="0"/>
              <a:t>Utet, 1970, p. XI). Egli affermava infatti che il ruolo corretto dei ragionieri doveva essere quello degli “</a:t>
            </a:r>
            <a:r>
              <a:rPr lang="it-IT" sz="2000" dirty="0" err="1"/>
              <a:t>econometrici</a:t>
            </a:r>
            <a:r>
              <a:rPr lang="it-IT" sz="2000" dirty="0"/>
              <a:t> d’azienda” che attuano il calcolo economico e lo presentano per il sistema informativo aziendale (</a:t>
            </a:r>
            <a:r>
              <a:rPr lang="it-IT" sz="2000" cap="small" dirty="0"/>
              <a:t>Masini</a:t>
            </a:r>
            <a:r>
              <a:rPr lang="it-IT" sz="2000" dirty="0"/>
              <a:t> C., </a:t>
            </a:r>
            <a:r>
              <a:rPr lang="it-IT" sz="2000" i="1" dirty="0"/>
              <a:t>Il sistema dei valori d’azienda, </a:t>
            </a:r>
            <a:r>
              <a:rPr lang="it-IT" sz="2000" dirty="0" err="1"/>
              <a:t>Giuffrè</a:t>
            </a:r>
            <a:r>
              <a:rPr lang="it-IT" sz="2000" dirty="0"/>
              <a:t>, 1978, p. </a:t>
            </a:r>
            <a:r>
              <a:rPr lang="it-IT" sz="2000" dirty="0" err="1"/>
              <a:t>VI</a:t>
            </a:r>
            <a:r>
              <a:rPr lang="it-IT" sz="2000" dirty="0"/>
              <a:t>). Pertanto, la ragioneria, intesa come semplice metodologia di rilevazione, aveva il ruolo precipuo di fornire le informazioni a supporto delle decisioni dell’alta </a:t>
            </a:r>
            <a:r>
              <a:rPr lang="it-IT" sz="2000" dirty="0" smtClean="0"/>
              <a:t>direzione</a:t>
            </a:r>
            <a:endParaRPr lang="it-IT" sz="2000" i="1" dirty="0"/>
          </a:p>
        </p:txBody>
      </p:sp>
      <p:pic>
        <p:nvPicPr>
          <p:cNvPr id="15" name="Immagine 19" descr="C:\Users\Stefano\Documents\parthenope\CORSO DI STORIA DELLA RAGIONERIA\FOTO PER RASSEGNA\masini 9 x 13 cm bianco e nero.jpg"/>
          <p:cNvPicPr>
            <a:picLocks noChangeAspect="1" noChangeArrowheads="1"/>
          </p:cNvPicPr>
          <p:nvPr/>
        </p:nvPicPr>
        <p:blipFill>
          <a:blip r:embed="rId3" cstate="print"/>
          <a:srcRect/>
          <a:stretch>
            <a:fillRect/>
          </a:stretch>
        </p:blipFill>
        <p:spPr bwMode="auto">
          <a:xfrm>
            <a:off x="539552" y="2132856"/>
            <a:ext cx="2008496" cy="2597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21" name="Rettangolo 15"/>
          <p:cNvSpPr>
            <a:spLocks noChangeArrowheads="1"/>
          </p:cNvSpPr>
          <p:nvPr/>
        </p:nvSpPr>
        <p:spPr bwMode="auto">
          <a:xfrm>
            <a:off x="539552" y="4855469"/>
            <a:ext cx="1944216" cy="1015663"/>
          </a:xfrm>
          <a:prstGeom prst="rect">
            <a:avLst/>
          </a:prstGeom>
          <a:noFill/>
          <a:ln w="9525">
            <a:noFill/>
            <a:miter lim="800000"/>
            <a:headEnd/>
            <a:tailEnd/>
          </a:ln>
        </p:spPr>
        <p:txBody>
          <a:bodyPr wrap="square">
            <a:spAutoFit/>
          </a:bodyPr>
          <a:lstStyle/>
          <a:p>
            <a:pPr algn="ctr"/>
            <a:r>
              <a:rPr lang="it-IT" sz="2000" i="1" dirty="0" smtClean="0"/>
              <a:t>Alberto </a:t>
            </a:r>
            <a:r>
              <a:rPr lang="it-IT" sz="2000" i="1" dirty="0" err="1" smtClean="0"/>
              <a:t>Ceccherelli</a:t>
            </a:r>
            <a:endParaRPr lang="it-IT" sz="2000" i="1" dirty="0" smtClean="0"/>
          </a:p>
          <a:p>
            <a:pPr algn="ctr"/>
            <a:r>
              <a:rPr lang="it-IT" sz="2000" i="1" dirty="0" smtClean="0"/>
              <a:t>(1885-1958)</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6.4)</a:t>
            </a:r>
            <a:endParaRPr lang="it-IT" sz="2400" dirty="0">
              <a:solidFill>
                <a:srgbClr val="0070C0"/>
              </a:solidFill>
            </a:endParaRPr>
          </a:p>
        </p:txBody>
      </p:sp>
      <p:sp>
        <p:nvSpPr>
          <p:cNvPr id="21" name="Rettangolo 20"/>
          <p:cNvSpPr>
            <a:spLocks noChangeArrowheads="1"/>
          </p:cNvSpPr>
          <p:nvPr/>
        </p:nvSpPr>
        <p:spPr bwMode="auto">
          <a:xfrm>
            <a:off x="2771801" y="1093668"/>
            <a:ext cx="6192687" cy="5647700"/>
          </a:xfrm>
          <a:prstGeom prst="rect">
            <a:avLst/>
          </a:prstGeom>
          <a:noFill/>
          <a:ln w="9525">
            <a:noFill/>
            <a:miter lim="800000"/>
            <a:headEnd/>
            <a:tailEnd/>
          </a:ln>
        </p:spPr>
        <p:txBody>
          <a:bodyPr wrap="square">
            <a:spAutoFit/>
          </a:bodyPr>
          <a:lstStyle/>
          <a:p>
            <a:pPr algn="ctr"/>
            <a:r>
              <a:rPr lang="it-IT" sz="1900" dirty="0"/>
              <a:t>Pur non disconoscendo l’economia aziendale, tentò di attribuire carattere scientifico dalla ragioneria ampliandone il ruolo. Da semplice disciplina della rilevazione contabile essa diventava disciplina di interpretazione delle dinamiche aziendali attuali indispensabile per intravedere le dinamiche aziendali future. Il tutto partiva dall’assunto che il bilancio si componeva di valori storici e stime ed era quindi necessario fornire una loro interpretazione in chiave prospettica e probabilistica. La rilevazione era dunque indispensabile per interpretare i fatti aziendali, sia in senso antecedente (conversione dei fatti economici in dati contabili) che conseguente (riconversione dei dati contabili in fatti economici). Quest’ultimo tipo di conversione serviva in primo luogo a ricostruire la dinamica aziendale e poi ad elaborare le informazioni per giungere alla predisposizione di piani futuri (</a:t>
            </a:r>
            <a:r>
              <a:rPr lang="it-IT" sz="1900" cap="small" dirty="0" err="1"/>
              <a:t>Ceccherelli</a:t>
            </a:r>
            <a:r>
              <a:rPr lang="it-IT" sz="1900" dirty="0"/>
              <a:t> A., </a:t>
            </a:r>
            <a:r>
              <a:rPr lang="it-IT" sz="1900" i="1" dirty="0"/>
              <a:t>Il linguaggio dei bilanci, </a:t>
            </a:r>
            <a:r>
              <a:rPr lang="it-IT" sz="1900" dirty="0"/>
              <a:t>II edizione,  Le </a:t>
            </a:r>
            <a:r>
              <a:rPr lang="it-IT" sz="1900" dirty="0" err="1"/>
              <a:t>Monnier</a:t>
            </a:r>
            <a:r>
              <a:rPr lang="it-IT" sz="1900" dirty="0"/>
              <a:t>, 1941, p. 18 e ss.)</a:t>
            </a:r>
            <a:endParaRPr lang="it-IT" sz="1900" i="1" dirty="0"/>
          </a:p>
        </p:txBody>
      </p:sp>
      <p:pic>
        <p:nvPicPr>
          <p:cNvPr id="15" name="Immagine 21" descr="C:\Users\Stefano\Documents\parthenope\CORSO DI STORIA DELLA RAGIONERIA\FOTO PER RASSEGNA\foto ceccherelli01111.jpg"/>
          <p:cNvPicPr>
            <a:picLocks noChangeAspect="1" noChangeArrowheads="1"/>
          </p:cNvPicPr>
          <p:nvPr/>
        </p:nvPicPr>
        <p:blipFill>
          <a:blip r:embed="rId3" cstate="print"/>
          <a:srcRect/>
          <a:stretch>
            <a:fillRect/>
          </a:stretch>
        </p:blipFill>
        <p:spPr bwMode="auto">
          <a:xfrm>
            <a:off x="554410" y="2204864"/>
            <a:ext cx="1987956" cy="2597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21" name="Rettangolo 15"/>
          <p:cNvSpPr>
            <a:spLocks noChangeArrowheads="1"/>
          </p:cNvSpPr>
          <p:nvPr/>
        </p:nvSpPr>
        <p:spPr bwMode="auto">
          <a:xfrm>
            <a:off x="539552" y="4855469"/>
            <a:ext cx="1944216" cy="1015663"/>
          </a:xfrm>
          <a:prstGeom prst="rect">
            <a:avLst/>
          </a:prstGeom>
          <a:noFill/>
          <a:ln w="9525">
            <a:noFill/>
            <a:miter lim="800000"/>
            <a:headEnd/>
            <a:tailEnd/>
          </a:ln>
        </p:spPr>
        <p:txBody>
          <a:bodyPr wrap="square">
            <a:spAutoFit/>
          </a:bodyPr>
          <a:lstStyle/>
          <a:p>
            <a:pPr algn="ctr"/>
            <a:r>
              <a:rPr lang="it-IT" sz="2000" i="1" dirty="0" smtClean="0"/>
              <a:t>Domenico </a:t>
            </a:r>
            <a:r>
              <a:rPr lang="it-IT" sz="2000" i="1" dirty="0" err="1" smtClean="0"/>
              <a:t>Amodeo</a:t>
            </a:r>
            <a:endParaRPr lang="it-IT" sz="2000" i="1" dirty="0" smtClean="0"/>
          </a:p>
          <a:p>
            <a:pPr algn="ctr"/>
            <a:r>
              <a:rPr lang="it-IT" sz="2000" i="1" dirty="0" smtClean="0"/>
              <a:t>(1912-1998)</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6.5)</a:t>
            </a:r>
            <a:endParaRPr lang="it-IT" sz="2400" dirty="0">
              <a:solidFill>
                <a:srgbClr val="0070C0"/>
              </a:solidFill>
            </a:endParaRPr>
          </a:p>
        </p:txBody>
      </p:sp>
      <p:sp>
        <p:nvSpPr>
          <p:cNvPr id="21" name="Rettangolo 20"/>
          <p:cNvSpPr>
            <a:spLocks noChangeArrowheads="1"/>
          </p:cNvSpPr>
          <p:nvPr/>
        </p:nvSpPr>
        <p:spPr bwMode="auto">
          <a:xfrm>
            <a:off x="2592289" y="1124744"/>
            <a:ext cx="6444207" cy="5478423"/>
          </a:xfrm>
          <a:prstGeom prst="rect">
            <a:avLst/>
          </a:prstGeom>
          <a:noFill/>
          <a:ln w="9525">
            <a:noFill/>
            <a:miter lim="800000"/>
            <a:headEnd/>
            <a:tailEnd/>
          </a:ln>
        </p:spPr>
        <p:txBody>
          <a:bodyPr wrap="square">
            <a:spAutoFit/>
          </a:bodyPr>
          <a:lstStyle/>
          <a:p>
            <a:pPr algn="ctr">
              <a:lnSpc>
                <a:spcPts val="3000"/>
              </a:lnSpc>
            </a:pPr>
            <a:r>
              <a:rPr lang="it-IT" sz="2000" dirty="0"/>
              <a:t>Sosteneva che la ragioneria trovava la sua peculiarità nella rilevazione dei fatti aziendali, ma non poteva limitarsi alla semplice “tecnica” di scritturazione. Negava tuttavia la presunta scientificità della ragioneria in quanto ad essa mancherebbero dei caratteri propri delle discipline scientifiche. In compenso, ne rivendicava una qualche autonomia rispetto all’economia aziendale, benché egli parlasse della ragioneria come parte di questa. In sostanza, per </a:t>
            </a:r>
            <a:r>
              <a:rPr lang="it-IT" sz="2000" dirty="0" err="1"/>
              <a:t>Amodeo</a:t>
            </a:r>
            <a:r>
              <a:rPr lang="it-IT" sz="2000" dirty="0"/>
              <a:t> la ragioneria era una tecnica, sebbene molto raffinata, che faceva parte dell’economia aziendale, dotata però di una propria indipendenza rispetto a questa (</a:t>
            </a:r>
            <a:r>
              <a:rPr lang="it-IT" sz="2000" cap="small" dirty="0" err="1"/>
              <a:t>Amodeo</a:t>
            </a:r>
            <a:r>
              <a:rPr lang="it-IT" sz="2000" dirty="0"/>
              <a:t> D., </a:t>
            </a:r>
            <a:r>
              <a:rPr lang="it-IT" sz="2000" i="1" dirty="0"/>
              <a:t>Ragioneria generale delle imprese, </a:t>
            </a:r>
            <a:r>
              <a:rPr lang="it-IT" sz="2000" dirty="0"/>
              <a:t>Giannini, 1964, p. 1048 e ss.)</a:t>
            </a:r>
            <a:endParaRPr lang="it-IT" sz="2000" i="1" dirty="0"/>
          </a:p>
        </p:txBody>
      </p:sp>
      <p:pic>
        <p:nvPicPr>
          <p:cNvPr id="15" name="Immagine 23" descr="C:\Users\Stefano\Documents\parthenope\CORSO DI STORIA DELLA RAGIONERIA\FOTO PER RASSEGNA\amodeo005.jpg"/>
          <p:cNvPicPr>
            <a:picLocks noChangeAspect="1" noChangeArrowheads="1"/>
          </p:cNvPicPr>
          <p:nvPr/>
        </p:nvPicPr>
        <p:blipFill>
          <a:blip r:embed="rId3" cstate="print"/>
          <a:srcRect/>
          <a:stretch>
            <a:fillRect/>
          </a:stretch>
        </p:blipFill>
        <p:spPr bwMode="auto">
          <a:xfrm>
            <a:off x="467544" y="2132856"/>
            <a:ext cx="2012146"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21" name="Rettangolo 15"/>
          <p:cNvSpPr>
            <a:spLocks noChangeArrowheads="1"/>
          </p:cNvSpPr>
          <p:nvPr/>
        </p:nvSpPr>
        <p:spPr bwMode="auto">
          <a:xfrm>
            <a:off x="539552" y="4855469"/>
            <a:ext cx="1944216" cy="1015663"/>
          </a:xfrm>
          <a:prstGeom prst="rect">
            <a:avLst/>
          </a:prstGeom>
          <a:noFill/>
          <a:ln w="9525">
            <a:noFill/>
            <a:miter lim="800000"/>
            <a:headEnd/>
            <a:tailEnd/>
          </a:ln>
        </p:spPr>
        <p:txBody>
          <a:bodyPr wrap="square">
            <a:spAutoFit/>
          </a:bodyPr>
          <a:lstStyle/>
          <a:p>
            <a:pPr algn="ctr"/>
            <a:r>
              <a:rPr lang="it-IT" sz="2000" i="1" dirty="0" smtClean="0"/>
              <a:t>Ubaldo De </a:t>
            </a:r>
            <a:r>
              <a:rPr lang="it-IT" sz="2000" i="1" dirty="0" err="1" smtClean="0"/>
              <a:t>Dominicis</a:t>
            </a:r>
            <a:endParaRPr lang="it-IT" sz="2000" i="1" dirty="0" smtClean="0"/>
          </a:p>
          <a:p>
            <a:pPr algn="ctr"/>
            <a:r>
              <a:rPr lang="it-IT" sz="2000" i="1" dirty="0" smtClean="0"/>
              <a:t>(1913-1998)</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6.6)</a:t>
            </a:r>
            <a:endParaRPr lang="it-IT" sz="2400" dirty="0">
              <a:solidFill>
                <a:srgbClr val="0070C0"/>
              </a:solidFill>
            </a:endParaRPr>
          </a:p>
        </p:txBody>
      </p:sp>
      <p:sp>
        <p:nvSpPr>
          <p:cNvPr id="21" name="Rettangolo 20"/>
          <p:cNvSpPr>
            <a:spLocks noChangeArrowheads="1"/>
          </p:cNvSpPr>
          <p:nvPr/>
        </p:nvSpPr>
        <p:spPr bwMode="auto">
          <a:xfrm>
            <a:off x="2699793" y="1253384"/>
            <a:ext cx="6192687" cy="5324535"/>
          </a:xfrm>
          <a:prstGeom prst="rect">
            <a:avLst/>
          </a:prstGeom>
          <a:noFill/>
          <a:ln w="9525">
            <a:noFill/>
            <a:miter lim="800000"/>
            <a:headEnd/>
            <a:tailEnd/>
          </a:ln>
        </p:spPr>
        <p:txBody>
          <a:bodyPr wrap="square">
            <a:spAutoFit/>
          </a:bodyPr>
          <a:lstStyle/>
          <a:p>
            <a:pPr algn="ctr"/>
            <a:r>
              <a:rPr lang="it-IT" sz="2000" dirty="0"/>
              <a:t>È rimasto fedele all’impostazione del </a:t>
            </a:r>
            <a:r>
              <a:rPr lang="it-IT" sz="2000" dirty="0" err="1"/>
              <a:t>Besta</a:t>
            </a:r>
            <a:r>
              <a:rPr lang="it-IT" sz="2000" dirty="0"/>
              <a:t> ed ha apportato originali contributi sulla concezione della ragioneria. Seguendo l’ottica </a:t>
            </a:r>
            <a:r>
              <a:rPr lang="it-IT" sz="2000" dirty="0" err="1"/>
              <a:t>patrimonialista</a:t>
            </a:r>
            <a:r>
              <a:rPr lang="it-IT" sz="2000" dirty="0"/>
              <a:t> egli considerò la ragioneria in un’accezione ristretta. Più precisamente, De </a:t>
            </a:r>
            <a:r>
              <a:rPr lang="it-IT" sz="2000" dirty="0" err="1"/>
              <a:t>Dominicis</a:t>
            </a:r>
            <a:r>
              <a:rPr lang="it-IT" sz="2000" dirty="0"/>
              <a:t> attribuiva all’economia politica (vista come scienza teorica di riferimento) il compito di individuare le leggi generali che dovevano dirigere le scelte aziendali, mentre interpretava la ragioneria come una disciplina “tecnica” con il compito di ricercare i precetti relativi ai calcoli economici che stanno alla base delle decisioni aziendali. Secondo De </a:t>
            </a:r>
            <a:r>
              <a:rPr lang="it-IT" sz="2000" dirty="0" err="1"/>
              <a:t>Dominicis</a:t>
            </a:r>
            <a:r>
              <a:rPr lang="it-IT" sz="2000" dirty="0"/>
              <a:t> la ragioneria non doveva però ridursi alla sola metodologia contabile, ma doveva abbracciare anche </a:t>
            </a:r>
            <a:r>
              <a:rPr lang="it-IT" sz="2000" i="1" dirty="0"/>
              <a:t>lo studio </a:t>
            </a:r>
            <a:r>
              <a:rPr lang="it-IT" sz="2000" dirty="0"/>
              <a:t>dei fatti da rilevare, compresi quelli “organizzativi” (</a:t>
            </a:r>
            <a:r>
              <a:rPr lang="it-IT" sz="2000" cap="small" dirty="0"/>
              <a:t>De </a:t>
            </a:r>
            <a:r>
              <a:rPr lang="it-IT" sz="2000" cap="small" dirty="0" err="1"/>
              <a:t>Dominicis</a:t>
            </a:r>
            <a:r>
              <a:rPr lang="it-IT" sz="2000" cap="small" dirty="0"/>
              <a:t> </a:t>
            </a:r>
            <a:r>
              <a:rPr lang="it-IT" sz="2000" cap="small" dirty="0" err="1"/>
              <a:t>U</a:t>
            </a:r>
            <a:r>
              <a:rPr lang="it-IT" sz="2000" dirty="0"/>
              <a:t>., </a:t>
            </a:r>
            <a:r>
              <a:rPr lang="it-IT" sz="2000" i="1" dirty="0"/>
              <a:t>La ragioneria quale tecnica dell’economia politica, </a:t>
            </a:r>
            <a:r>
              <a:rPr lang="it-IT" sz="2000" dirty="0" err="1"/>
              <a:t>Ghibaudo</a:t>
            </a:r>
            <a:r>
              <a:rPr lang="it-IT" sz="2000" dirty="0"/>
              <a:t>, 1950, pp. 12-13 e p. 137 e ss.)</a:t>
            </a:r>
            <a:endParaRPr lang="it-IT" sz="2000" i="1" dirty="0"/>
          </a:p>
        </p:txBody>
      </p:sp>
      <p:pic>
        <p:nvPicPr>
          <p:cNvPr id="15" name="Immagine 25" descr="C:\Users\Stefano\Documents\parthenope\CORSO DI STORIA DELLA RAGIONERIA\NUOVE FOTO\cassandro014.jpg"/>
          <p:cNvPicPr>
            <a:picLocks noChangeAspect="1" noChangeArrowheads="1"/>
          </p:cNvPicPr>
          <p:nvPr/>
        </p:nvPicPr>
        <p:blipFill>
          <a:blip r:embed="rId3" cstate="print"/>
          <a:srcRect/>
          <a:stretch>
            <a:fillRect/>
          </a:stretch>
        </p:blipFill>
        <p:spPr bwMode="auto">
          <a:xfrm>
            <a:off x="467544" y="2127870"/>
            <a:ext cx="2096093" cy="26692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21" name="Rettangolo 15"/>
          <p:cNvSpPr>
            <a:spLocks noChangeArrowheads="1"/>
          </p:cNvSpPr>
          <p:nvPr/>
        </p:nvSpPr>
        <p:spPr bwMode="auto">
          <a:xfrm>
            <a:off x="467544" y="4855469"/>
            <a:ext cx="1944216" cy="1015663"/>
          </a:xfrm>
          <a:prstGeom prst="rect">
            <a:avLst/>
          </a:prstGeom>
          <a:noFill/>
          <a:ln w="9525">
            <a:noFill/>
            <a:miter lim="800000"/>
            <a:headEnd/>
            <a:tailEnd/>
          </a:ln>
        </p:spPr>
        <p:txBody>
          <a:bodyPr wrap="square">
            <a:spAutoFit/>
          </a:bodyPr>
          <a:lstStyle/>
          <a:p>
            <a:pPr algn="ctr"/>
            <a:r>
              <a:rPr lang="it-IT" sz="2000" i="1" dirty="0" smtClean="0"/>
              <a:t>Teodoro </a:t>
            </a:r>
            <a:r>
              <a:rPr lang="it-IT" sz="2000" i="1" dirty="0" err="1" smtClean="0"/>
              <a:t>D’Ippolito</a:t>
            </a:r>
            <a:endParaRPr lang="it-IT" sz="2000" i="1" dirty="0" smtClean="0"/>
          </a:p>
          <a:p>
            <a:pPr algn="ctr"/>
            <a:r>
              <a:rPr lang="it-IT" sz="2000" i="1" dirty="0" smtClean="0"/>
              <a:t>(1894-1977)</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6.7)</a:t>
            </a:r>
            <a:endParaRPr lang="it-IT" sz="2400" dirty="0">
              <a:solidFill>
                <a:srgbClr val="0070C0"/>
              </a:solidFill>
            </a:endParaRPr>
          </a:p>
        </p:txBody>
      </p:sp>
      <p:sp>
        <p:nvSpPr>
          <p:cNvPr id="21" name="Rettangolo 20"/>
          <p:cNvSpPr>
            <a:spLocks noChangeArrowheads="1"/>
          </p:cNvSpPr>
          <p:nvPr/>
        </p:nvSpPr>
        <p:spPr bwMode="auto">
          <a:xfrm>
            <a:off x="2483768" y="1037878"/>
            <a:ext cx="6480720" cy="5632311"/>
          </a:xfrm>
          <a:prstGeom prst="rect">
            <a:avLst/>
          </a:prstGeom>
          <a:noFill/>
          <a:ln w="9525">
            <a:noFill/>
            <a:miter lim="800000"/>
            <a:headEnd/>
            <a:tailEnd/>
          </a:ln>
        </p:spPr>
        <p:txBody>
          <a:bodyPr wrap="square">
            <a:spAutoFit/>
          </a:bodyPr>
          <a:lstStyle/>
          <a:p>
            <a:pPr algn="ctr"/>
            <a:r>
              <a:rPr lang="it-IT" dirty="0"/>
              <a:t>Pur inquadrando la ragioneria nell’alveo delle discipline economico aziendali, ne ampliò notevolmente il contenuto, distinguendo la ragioneria come scienza (dottrina scientifica), come dottrina tecnica (pratica della ragioneria) e come dottrina economico-sociale (dottrina interpretativa). Seppure nell’ambito delle discipline aziendali, la ragioneria aveva quindi, secondo l’autore, autonoma dignità di scienza. E come scienza essa comprendeva le “[…] </a:t>
            </a:r>
            <a:r>
              <a:rPr lang="it-IT" i="1" dirty="0"/>
              <a:t>indagini teoriche sui procedimenti, prevalentemente quantitativi, che si seguono per l’efficace cognizione e rappresentazione delle modalità di essere e di divenire dell’attività aziendale</a:t>
            </a:r>
            <a:r>
              <a:rPr lang="it-IT" dirty="0"/>
              <a:t>”</a:t>
            </a:r>
            <a:r>
              <a:rPr lang="it-IT" i="1" dirty="0"/>
              <a:t> </a:t>
            </a:r>
            <a:r>
              <a:rPr lang="it-IT" dirty="0"/>
              <a:t>(</a:t>
            </a:r>
            <a:r>
              <a:rPr lang="it-IT" cap="small" dirty="0" err="1"/>
              <a:t>D’Ippolito</a:t>
            </a:r>
            <a:r>
              <a:rPr lang="it-IT" dirty="0"/>
              <a:t> T., </a:t>
            </a:r>
            <a:r>
              <a:rPr lang="it-IT" i="1" dirty="0" err="1"/>
              <a:t>Principii</a:t>
            </a:r>
            <a:r>
              <a:rPr lang="it-IT" i="1" dirty="0"/>
              <a:t> di ragioneria delle aziende corporative, </a:t>
            </a:r>
            <a:r>
              <a:rPr lang="it-IT" dirty="0"/>
              <a:t>volume primo, </a:t>
            </a:r>
            <a:r>
              <a:rPr lang="it-IT" dirty="0" err="1"/>
              <a:t>Giuffrè</a:t>
            </a:r>
            <a:r>
              <a:rPr lang="it-IT" dirty="0"/>
              <a:t>, 1940, p. 3).</a:t>
            </a:r>
            <a:r>
              <a:rPr lang="it-IT" i="1" dirty="0"/>
              <a:t> </a:t>
            </a:r>
            <a:r>
              <a:rPr lang="it-IT" dirty="0"/>
              <a:t>Più precisamente, “Le indagini che direttamente riguardano le modalità di costituzione e di svolgimento dello strumento rilevatore dell’azione degli uomini e del divenire della ricchezza, allo scopo di apprestare le opportune conoscenze di dati e di rapporti per il più efficace raggiungimento dei fini aziendali, sono quelle che più propriamente formano oggetto della </a:t>
            </a:r>
            <a:r>
              <a:rPr lang="it-IT" i="1" dirty="0"/>
              <a:t>scienza della ragioneria</a:t>
            </a:r>
            <a:r>
              <a:rPr lang="it-IT" dirty="0"/>
              <a:t>” (</a:t>
            </a:r>
            <a:r>
              <a:rPr lang="it-IT" cap="small" dirty="0" err="1"/>
              <a:t>D’Ippolito</a:t>
            </a:r>
            <a:r>
              <a:rPr lang="it-IT" dirty="0"/>
              <a:t> T., </a:t>
            </a:r>
            <a:r>
              <a:rPr lang="it-IT" i="1" dirty="0"/>
              <a:t>Le discipline aziendali, </a:t>
            </a:r>
            <a:r>
              <a:rPr lang="it-IT" dirty="0" err="1"/>
              <a:t>Giuffrè</a:t>
            </a:r>
            <a:r>
              <a:rPr lang="it-IT" dirty="0"/>
              <a:t>, 1940, p. 189)</a:t>
            </a:r>
            <a:endParaRPr lang="it-IT" i="1" dirty="0"/>
          </a:p>
        </p:txBody>
      </p:sp>
      <p:pic>
        <p:nvPicPr>
          <p:cNvPr id="15" name="Immagine 27" descr="C:\Users\Stefano\Documents\parthenope\CORSO DI STORIA DELLA RAGIONERIA\NUOVE FOTO\cassandro015.jpg"/>
          <p:cNvPicPr>
            <a:picLocks noChangeAspect="1" noChangeArrowheads="1"/>
          </p:cNvPicPr>
          <p:nvPr/>
        </p:nvPicPr>
        <p:blipFill>
          <a:blip r:embed="rId3" cstate="print"/>
          <a:srcRect/>
          <a:stretch>
            <a:fillRect/>
          </a:stretch>
        </p:blipFill>
        <p:spPr bwMode="auto">
          <a:xfrm>
            <a:off x="395536" y="2132856"/>
            <a:ext cx="2080874"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21" name="Rettangolo 15"/>
          <p:cNvSpPr>
            <a:spLocks noChangeArrowheads="1"/>
          </p:cNvSpPr>
          <p:nvPr/>
        </p:nvSpPr>
        <p:spPr bwMode="auto">
          <a:xfrm>
            <a:off x="285869" y="4855469"/>
            <a:ext cx="1944216" cy="707886"/>
          </a:xfrm>
          <a:prstGeom prst="rect">
            <a:avLst/>
          </a:prstGeom>
          <a:noFill/>
          <a:ln w="9525">
            <a:noFill/>
            <a:miter lim="800000"/>
            <a:headEnd/>
            <a:tailEnd/>
          </a:ln>
        </p:spPr>
        <p:txBody>
          <a:bodyPr wrap="square">
            <a:spAutoFit/>
          </a:bodyPr>
          <a:lstStyle/>
          <a:p>
            <a:pPr algn="ctr"/>
            <a:r>
              <a:rPr lang="it-IT" sz="2000" i="1" dirty="0" smtClean="0"/>
              <a:t>Aldo </a:t>
            </a:r>
            <a:r>
              <a:rPr lang="it-IT" sz="2000" i="1" dirty="0" err="1" smtClean="0"/>
              <a:t>Amaduzzi</a:t>
            </a:r>
            <a:endParaRPr lang="it-IT" sz="2000" i="1" dirty="0" smtClean="0"/>
          </a:p>
          <a:p>
            <a:pPr algn="ctr"/>
            <a:r>
              <a:rPr lang="it-IT" sz="2000" i="1" dirty="0" smtClean="0"/>
              <a:t>(1904-1991)</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6.8)</a:t>
            </a:r>
            <a:endParaRPr lang="it-IT" sz="2400" dirty="0">
              <a:solidFill>
                <a:srgbClr val="0070C0"/>
              </a:solidFill>
            </a:endParaRPr>
          </a:p>
        </p:txBody>
      </p:sp>
      <p:sp>
        <p:nvSpPr>
          <p:cNvPr id="21" name="Rettangolo 20"/>
          <p:cNvSpPr>
            <a:spLocks noChangeArrowheads="1"/>
          </p:cNvSpPr>
          <p:nvPr/>
        </p:nvSpPr>
        <p:spPr bwMode="auto">
          <a:xfrm>
            <a:off x="2301652" y="946571"/>
            <a:ext cx="6732240" cy="5847755"/>
          </a:xfrm>
          <a:prstGeom prst="rect">
            <a:avLst/>
          </a:prstGeom>
          <a:noFill/>
          <a:ln w="9525">
            <a:noFill/>
            <a:miter lim="800000"/>
            <a:headEnd/>
            <a:tailEnd/>
          </a:ln>
        </p:spPr>
        <p:txBody>
          <a:bodyPr wrap="square">
            <a:spAutoFit/>
          </a:bodyPr>
          <a:lstStyle/>
          <a:p>
            <a:pPr algn="ctr"/>
            <a:r>
              <a:rPr lang="it-IT" sz="1700" dirty="0"/>
              <a:t>Ha individuato chiaramente il ruolo della ragioneria nell’ambito delle tre discipline economico-aziendali. Secondo l’autore, la ragioneria doveva studiare “[…] </a:t>
            </a:r>
            <a:r>
              <a:rPr lang="it-IT" sz="1700" i="1" dirty="0"/>
              <a:t>i procedimenti della rilevazione preventiva, concomitante e susseguente dei fenomeni dell’amministrazione economica dell’azienda, in aderenza ai processi della gestione e della organizzazione, nell’ambito cioè del sistema d’azienda</a:t>
            </a:r>
            <a:r>
              <a:rPr lang="it-IT" sz="1700" dirty="0"/>
              <a:t>”. In altri termini, la ragioneria “[…] </a:t>
            </a:r>
            <a:r>
              <a:rPr lang="it-IT" sz="1700" i="1" dirty="0"/>
              <a:t>studia i fenomeni economico-amministrativi delle aziende, attraverso le loro rilevazioni</a:t>
            </a:r>
            <a:r>
              <a:rPr lang="it-IT" sz="1700" dirty="0"/>
              <a:t>”</a:t>
            </a:r>
            <a:r>
              <a:rPr lang="it-IT" sz="1700" i="1" dirty="0"/>
              <a:t> </a:t>
            </a:r>
            <a:r>
              <a:rPr lang="it-IT" sz="1700" dirty="0"/>
              <a:t>(</a:t>
            </a:r>
            <a:r>
              <a:rPr lang="it-IT" sz="1700" cap="small" dirty="0" err="1"/>
              <a:t>Amaduzzi</a:t>
            </a:r>
            <a:r>
              <a:rPr lang="it-IT" sz="1700" cap="small" dirty="0"/>
              <a:t> A., </a:t>
            </a:r>
            <a:r>
              <a:rPr lang="it-IT" sz="1700" i="1" dirty="0"/>
              <a:t>L’azienda nel suo sistema e nell’ordine delle sue rilevazioni, </a:t>
            </a:r>
            <a:r>
              <a:rPr lang="it-IT" sz="1700" dirty="0"/>
              <a:t>Utet, 1953, p. 36). La rilevazione era però intesa in senso ampio, fino a ricomprendere numerose fasi, tra cui anche quella dell’</a:t>
            </a:r>
            <a:r>
              <a:rPr lang="it-IT" sz="1700" i="1" dirty="0"/>
              <a:t>interpretazione </a:t>
            </a:r>
            <a:r>
              <a:rPr lang="it-IT" sz="1700" dirty="0"/>
              <a:t>o dello studio della capacità segnaletica dei dati aziendali relativi alle operazioni dell’amministrazione economica </a:t>
            </a:r>
            <a:r>
              <a:rPr lang="it-IT" sz="1700" dirty="0" smtClean="0"/>
              <a:t>dell’azienda. </a:t>
            </a:r>
            <a:r>
              <a:rPr lang="it-IT" sz="1700" dirty="0"/>
              <a:t>Secondo tale visione, in buona sostanza sovrapponibile a quella del </a:t>
            </a:r>
            <a:r>
              <a:rPr lang="it-IT" sz="1700" dirty="0" err="1"/>
              <a:t>Ceccherelli</a:t>
            </a:r>
            <a:r>
              <a:rPr lang="it-IT" sz="1700" dirty="0"/>
              <a:t>, la ragioneria ampliava i suoi compiti “istituzionali” e assumeva maggiore dignità, seppure nell’ambito dell’economia aziendale, </a:t>
            </a:r>
            <a:r>
              <a:rPr lang="it-IT" sz="1700" dirty="0" smtClean="0"/>
              <a:t>scienza </a:t>
            </a:r>
            <a:r>
              <a:rPr lang="it-IT" sz="1700" dirty="0"/>
              <a:t>di ordine superiore. Bisogna, infine, ricordare che </a:t>
            </a:r>
            <a:r>
              <a:rPr lang="it-IT" sz="1700" dirty="0" err="1"/>
              <a:t>Amaduzzi</a:t>
            </a:r>
            <a:r>
              <a:rPr lang="it-IT" sz="1700" dirty="0"/>
              <a:t> elaborò il “sistema del capitale e del risultato economico”, che rappresenta una variante del “sistema del reddito” di Gino Zappa, il quale ha avuto un grande successo e una notevole diffusione nell’ambito degli studi ma anche negli insegnamenti superiori ed universitari della ragioneria</a:t>
            </a:r>
            <a:endParaRPr lang="it-IT" sz="1700" i="1" dirty="0"/>
          </a:p>
        </p:txBody>
      </p:sp>
      <p:pic>
        <p:nvPicPr>
          <p:cNvPr id="15" name="Immagine 29" descr="C:\Users\Stefano\Documents\parthenope\CORSO DI STORIA DELLA RAGIONERIA\FOTO PER RASSEGNA\foto Amaduzzi.jpg"/>
          <p:cNvPicPr>
            <a:picLocks noChangeAspect="1" noChangeArrowheads="1"/>
          </p:cNvPicPr>
          <p:nvPr/>
        </p:nvPicPr>
        <p:blipFill>
          <a:blip r:embed="rId3" cstate="print"/>
          <a:srcRect/>
          <a:stretch>
            <a:fillRect/>
          </a:stretch>
        </p:blipFill>
        <p:spPr bwMode="auto">
          <a:xfrm>
            <a:off x="213861" y="2113806"/>
            <a:ext cx="2053883"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8196"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8197"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819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8199"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8200"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820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820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8" name="Rectangle 5"/>
          <p:cNvSpPr>
            <a:spLocks noChangeArrowheads="1"/>
          </p:cNvSpPr>
          <p:nvPr/>
        </p:nvSpPr>
        <p:spPr bwMode="auto">
          <a:xfrm>
            <a:off x="39687" y="290062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12" name="Rectangle 5"/>
          <p:cNvSpPr>
            <a:spLocks noChangeArrowheads="1"/>
          </p:cNvSpPr>
          <p:nvPr/>
        </p:nvSpPr>
        <p:spPr bwMode="auto">
          <a:xfrm>
            <a:off x="39687" y="290062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graphicFrame>
        <p:nvGraphicFramePr>
          <p:cNvPr id="14" name="Tabella 13"/>
          <p:cNvGraphicFramePr>
            <a:graphicFrameLocks noGrp="1"/>
          </p:cNvGraphicFramePr>
          <p:nvPr/>
        </p:nvGraphicFramePr>
        <p:xfrm>
          <a:off x="285750" y="257175"/>
          <a:ext cx="8572500" cy="6326190"/>
        </p:xfrm>
        <a:graphic>
          <a:graphicData uri="http://schemas.openxmlformats.org/drawingml/2006/table">
            <a:tbl>
              <a:tblPr/>
              <a:tblGrid>
                <a:gridCol w="2414102">
                  <a:extLst>
                    <a:ext uri="{9D8B030D-6E8A-4147-A177-3AD203B41FA5}">
                      <a16:colId xmlns:a16="http://schemas.microsoft.com/office/drawing/2014/main" val="20000"/>
                    </a:ext>
                  </a:extLst>
                </a:gridCol>
                <a:gridCol w="2299493">
                  <a:extLst>
                    <a:ext uri="{9D8B030D-6E8A-4147-A177-3AD203B41FA5}">
                      <a16:colId xmlns:a16="http://schemas.microsoft.com/office/drawing/2014/main" val="20001"/>
                    </a:ext>
                  </a:extLst>
                </a:gridCol>
                <a:gridCol w="1698406">
                  <a:extLst>
                    <a:ext uri="{9D8B030D-6E8A-4147-A177-3AD203B41FA5}">
                      <a16:colId xmlns:a16="http://schemas.microsoft.com/office/drawing/2014/main" val="20002"/>
                    </a:ext>
                  </a:extLst>
                </a:gridCol>
                <a:gridCol w="2160499">
                  <a:extLst>
                    <a:ext uri="{9D8B030D-6E8A-4147-A177-3AD203B41FA5}">
                      <a16:colId xmlns:a16="http://schemas.microsoft.com/office/drawing/2014/main" val="20003"/>
                    </a:ext>
                  </a:extLst>
                </a:gridCol>
              </a:tblGrid>
              <a:tr h="814327">
                <a:tc gridSpan="4">
                  <a:txBody>
                    <a:bodyPr/>
                    <a:lstStyle/>
                    <a:p>
                      <a:pPr indent="180340" algn="ctr">
                        <a:lnSpc>
                          <a:spcPct val="100000"/>
                        </a:lnSpc>
                        <a:spcAft>
                          <a:spcPts val="0"/>
                        </a:spcAft>
                      </a:pPr>
                      <a:r>
                        <a:rPr lang="it-IT" sz="2400" b="1" i="1" spc="-10" dirty="0">
                          <a:latin typeface="Times New Roman"/>
                          <a:ea typeface="Times New Roman"/>
                          <a:cs typeface="Times New Roman"/>
                        </a:rPr>
                        <a:t>Suddivisione del processo di evoluzione della ragioneria secondo Giannessi</a:t>
                      </a:r>
                      <a:r>
                        <a:rPr lang="it-IT" sz="2400" b="1" i="1" dirty="0">
                          <a:latin typeface="Times New Roman"/>
                          <a:ea typeface="Times New Roman"/>
                          <a:cs typeface="Times New Roman"/>
                        </a:rPr>
                        <a:t> </a:t>
                      </a:r>
                      <a:r>
                        <a:rPr lang="it-IT" sz="2400" b="1" i="0" u="sng" dirty="0">
                          <a:latin typeface="Times New Roman"/>
                          <a:ea typeface="Times New Roman"/>
                          <a:cs typeface="Times New Roman"/>
                        </a:rPr>
                        <a:t>in base ai salti qualitativi della disciplina</a:t>
                      </a:r>
                      <a:endParaRPr lang="it-IT" sz="1600" b="1" i="0" u="sng" dirty="0">
                        <a:latin typeface="ZapfHumnst B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14311">
                <a:tc>
                  <a:txBody>
                    <a:bodyPr/>
                    <a:lstStyle/>
                    <a:p>
                      <a:pPr indent="180340" algn="ctr">
                        <a:lnSpc>
                          <a:spcPct val="100000"/>
                        </a:lnSpc>
                        <a:spcAft>
                          <a:spcPts val="0"/>
                        </a:spcAft>
                      </a:pPr>
                      <a:r>
                        <a:rPr lang="it-IT" sz="2000" b="1" dirty="0">
                          <a:latin typeface="Times New Roman"/>
                          <a:ea typeface="Times New Roman"/>
                          <a:cs typeface="Times New Roman"/>
                        </a:rPr>
                        <a:t>Periodo</a:t>
                      </a:r>
                      <a:endParaRPr lang="it-IT" sz="2000" dirty="0">
                        <a:latin typeface="ZapfHumnst B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b="1" dirty="0">
                          <a:latin typeface="Times New Roman"/>
                          <a:ea typeface="Times New Roman"/>
                          <a:cs typeface="Times New Roman"/>
                        </a:rPr>
                        <a:t>Epoca</a:t>
                      </a:r>
                      <a:endParaRPr lang="it-IT" sz="2000" dirty="0">
                        <a:latin typeface="ZapfHumnst B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gridSpan="2">
                  <a:txBody>
                    <a:bodyPr/>
                    <a:lstStyle/>
                    <a:p>
                      <a:pPr indent="180340" algn="ctr">
                        <a:lnSpc>
                          <a:spcPct val="100000"/>
                        </a:lnSpc>
                        <a:spcAft>
                          <a:spcPts val="0"/>
                        </a:spcAft>
                      </a:pPr>
                      <a:r>
                        <a:rPr lang="it-IT" sz="2000" b="1">
                          <a:latin typeface="Times New Roman"/>
                          <a:ea typeface="Times New Roman"/>
                          <a:cs typeface="Times New Roman"/>
                        </a:rPr>
                        <a:t>Salto qualitativo della disciplina</a:t>
                      </a:r>
                      <a:endParaRPr lang="it-IT" sz="2000">
                        <a:latin typeface="ZapfHumnst B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extLst>
                  <a:ext uri="{0D108BD9-81ED-4DB2-BD59-A6C34878D82A}">
                    <a16:rowId xmlns:a16="http://schemas.microsoft.com/office/drawing/2014/main" val="10001"/>
                  </a:ext>
                </a:extLst>
              </a:tr>
              <a:tr h="942931">
                <a:tc>
                  <a:txBody>
                    <a:bodyPr/>
                    <a:lstStyle/>
                    <a:p>
                      <a:pPr indent="180340" algn="ctr">
                        <a:lnSpc>
                          <a:spcPct val="100000"/>
                        </a:lnSpc>
                        <a:spcAft>
                          <a:spcPts val="0"/>
                        </a:spcAft>
                      </a:pPr>
                      <a:r>
                        <a:rPr lang="it-IT" sz="2000" dirty="0">
                          <a:latin typeface="Times New Roman"/>
                          <a:ea typeface="Times New Roman"/>
                          <a:cs typeface="Times New Roman"/>
                        </a:rPr>
                        <a:t>Prima Fase </a:t>
                      </a:r>
                      <a:endParaRPr lang="it-IT" sz="2000" dirty="0">
                        <a:latin typeface="ZapfHumnst BT"/>
                        <a:ea typeface="Times New Roman"/>
                        <a:cs typeface="Times New Roman"/>
                      </a:endParaRPr>
                    </a:p>
                    <a:p>
                      <a:pPr indent="180340" algn="ctr">
                        <a:lnSpc>
                          <a:spcPct val="100000"/>
                        </a:lnSpc>
                        <a:spcAft>
                          <a:spcPts val="0"/>
                        </a:spcAft>
                      </a:pPr>
                      <a:r>
                        <a:rPr lang="it-IT" sz="2000" dirty="0">
                          <a:latin typeface="Times New Roman"/>
                          <a:ea typeface="Times New Roman"/>
                          <a:cs typeface="Times New Roman"/>
                        </a:rPr>
                        <a:t>(fase primordiale)</a:t>
                      </a:r>
                      <a:endParaRPr lang="it-IT" sz="20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Dai tempi più remoti alla fine del </a:t>
                      </a:r>
                      <a:endParaRPr lang="it-IT" sz="1800" dirty="0">
                        <a:latin typeface="ZapfHumnst BT"/>
                        <a:ea typeface="Times New Roman"/>
                        <a:cs typeface="Times New Roman"/>
                      </a:endParaRPr>
                    </a:p>
                    <a:p>
                      <a:pPr indent="180340" algn="ctr">
                        <a:lnSpc>
                          <a:spcPct val="100000"/>
                        </a:lnSpc>
                        <a:spcAft>
                          <a:spcPts val="0"/>
                        </a:spcAft>
                      </a:pPr>
                      <a:r>
                        <a:rPr lang="it-IT" sz="1800" dirty="0">
                          <a:latin typeface="Times New Roman"/>
                          <a:ea typeface="Times New Roman"/>
                          <a:cs typeface="Times New Roman"/>
                        </a:rPr>
                        <a:t>medioevo</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gridSpan="2">
                  <a:txBody>
                    <a:bodyPr/>
                    <a:lstStyle/>
                    <a:p>
                      <a:pPr indent="180340" algn="ctr">
                        <a:lnSpc>
                          <a:spcPct val="100000"/>
                        </a:lnSpc>
                        <a:spcAft>
                          <a:spcPts val="0"/>
                        </a:spcAft>
                      </a:pPr>
                      <a:r>
                        <a:rPr lang="it-IT" sz="1800">
                          <a:latin typeface="Times New Roman"/>
                          <a:ea typeface="Times New Roman"/>
                          <a:cs typeface="Times New Roman"/>
                        </a:rPr>
                        <a:t>Questo periodo si caratterizza per le prime manifestazioni dell’arte di tenuta dei conti</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extLst>
                  <a:ext uri="{0D108BD9-81ED-4DB2-BD59-A6C34878D82A}">
                    <a16:rowId xmlns:a16="http://schemas.microsoft.com/office/drawing/2014/main" val="10002"/>
                  </a:ext>
                </a:extLst>
              </a:tr>
              <a:tr h="1571551">
                <a:tc>
                  <a:txBody>
                    <a:bodyPr/>
                    <a:lstStyle/>
                    <a:p>
                      <a:pPr indent="180340" algn="ctr">
                        <a:lnSpc>
                          <a:spcPct val="100000"/>
                        </a:lnSpc>
                        <a:spcAft>
                          <a:spcPts val="0"/>
                        </a:spcAft>
                      </a:pPr>
                      <a:r>
                        <a:rPr lang="it-IT" sz="2000">
                          <a:latin typeface="Times New Roman"/>
                          <a:ea typeface="Times New Roman"/>
                          <a:cs typeface="Times New Roman"/>
                        </a:rPr>
                        <a:t>Seconda fase </a:t>
                      </a:r>
                      <a:endParaRPr lang="it-IT" sz="2000">
                        <a:latin typeface="ZapfHumnst BT"/>
                        <a:ea typeface="Times New Roman"/>
                        <a:cs typeface="Times New Roman"/>
                      </a:endParaRPr>
                    </a:p>
                    <a:p>
                      <a:pPr indent="180340" algn="ctr">
                        <a:lnSpc>
                          <a:spcPct val="100000"/>
                        </a:lnSpc>
                        <a:spcAft>
                          <a:spcPts val="0"/>
                        </a:spcAft>
                      </a:pPr>
                      <a:r>
                        <a:rPr lang="it-IT" sz="2000" spc="-10">
                          <a:latin typeface="Times New Roman"/>
                          <a:ea typeface="Times New Roman"/>
                          <a:cs typeface="Times New Roman"/>
                        </a:rPr>
                        <a:t>(fase della metodologia contabile)</a:t>
                      </a:r>
                      <a:endParaRPr lang="it-IT" sz="20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Dalla fine del </a:t>
                      </a:r>
                      <a:endParaRPr lang="it-IT" sz="1800" dirty="0">
                        <a:latin typeface="ZapfHumnst BT"/>
                        <a:ea typeface="Times New Roman"/>
                        <a:cs typeface="Times New Roman"/>
                      </a:endParaRPr>
                    </a:p>
                    <a:p>
                      <a:pPr indent="180340" algn="ctr">
                        <a:lnSpc>
                          <a:spcPct val="100000"/>
                        </a:lnSpc>
                        <a:spcAft>
                          <a:spcPts val="0"/>
                        </a:spcAft>
                      </a:pPr>
                      <a:r>
                        <a:rPr lang="it-IT" sz="1800" dirty="0">
                          <a:latin typeface="Times New Roman"/>
                          <a:ea typeface="Times New Roman"/>
                          <a:cs typeface="Times New Roman"/>
                        </a:rPr>
                        <a:t>medioevo fino al termine del XVIII – inizio del </a:t>
                      </a:r>
                      <a:r>
                        <a:rPr lang="it-IT" sz="1800" dirty="0" err="1">
                          <a:latin typeface="Times New Roman"/>
                          <a:ea typeface="Times New Roman"/>
                          <a:cs typeface="Times New Roman"/>
                        </a:rPr>
                        <a:t>XIX</a:t>
                      </a:r>
                      <a:endParaRPr lang="it-IT" sz="1800" dirty="0">
                        <a:latin typeface="ZapfHumnst BT"/>
                        <a:ea typeface="Times New Roman"/>
                        <a:cs typeface="Times New Roman"/>
                      </a:endParaRPr>
                    </a:p>
                    <a:p>
                      <a:pPr indent="180340" algn="ctr">
                        <a:lnSpc>
                          <a:spcPct val="100000"/>
                        </a:lnSpc>
                        <a:spcAft>
                          <a:spcPts val="0"/>
                        </a:spcAft>
                      </a:pPr>
                      <a:r>
                        <a:rPr lang="it-IT" sz="1800" dirty="0">
                          <a:latin typeface="Times New Roman"/>
                          <a:ea typeface="Times New Roman"/>
                          <a:cs typeface="Times New Roman"/>
                        </a:rPr>
                        <a:t>secolo</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gridSpan="2">
                  <a:txBody>
                    <a:bodyPr/>
                    <a:lstStyle/>
                    <a:p>
                      <a:pPr indent="180340" algn="ctr">
                        <a:lnSpc>
                          <a:spcPct val="100000"/>
                        </a:lnSpc>
                        <a:spcAft>
                          <a:spcPts val="0"/>
                        </a:spcAft>
                      </a:pPr>
                      <a:r>
                        <a:rPr lang="it-IT" sz="1800">
                          <a:latin typeface="Times New Roman"/>
                          <a:ea typeface="Times New Roman"/>
                          <a:cs typeface="Times New Roman"/>
                        </a:rPr>
                        <a:t>Studio dei principi e delle regole che stanno alla base della contabilità</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extLst>
                  <a:ext uri="{0D108BD9-81ED-4DB2-BD59-A6C34878D82A}">
                    <a16:rowId xmlns:a16="http://schemas.microsoft.com/office/drawing/2014/main" val="10003"/>
                  </a:ext>
                </a:extLst>
              </a:tr>
              <a:tr h="797210">
                <a:tc rowSpan="3">
                  <a:txBody>
                    <a:bodyPr/>
                    <a:lstStyle/>
                    <a:p>
                      <a:pPr indent="180340" algn="ctr">
                        <a:lnSpc>
                          <a:spcPct val="100000"/>
                        </a:lnSpc>
                        <a:spcAft>
                          <a:spcPts val="0"/>
                        </a:spcAft>
                      </a:pPr>
                      <a:r>
                        <a:rPr lang="it-IT" sz="2000">
                          <a:latin typeface="Times New Roman"/>
                          <a:ea typeface="Times New Roman"/>
                          <a:cs typeface="Times New Roman"/>
                        </a:rPr>
                        <a:t>Terza fase </a:t>
                      </a:r>
                      <a:endParaRPr lang="it-IT" sz="2000">
                        <a:latin typeface="ZapfHumnst BT"/>
                        <a:ea typeface="Times New Roman"/>
                        <a:cs typeface="Times New Roman"/>
                      </a:endParaRPr>
                    </a:p>
                    <a:p>
                      <a:pPr indent="180340" algn="ctr">
                        <a:lnSpc>
                          <a:spcPct val="100000"/>
                        </a:lnSpc>
                        <a:spcAft>
                          <a:spcPts val="0"/>
                        </a:spcAft>
                      </a:pPr>
                      <a:r>
                        <a:rPr lang="it-IT" sz="2000">
                          <a:latin typeface="Times New Roman"/>
                          <a:ea typeface="Times New Roman"/>
                          <a:cs typeface="Times New Roman"/>
                        </a:rPr>
                        <a:t>(fase della ragioneria scientifica)</a:t>
                      </a:r>
                      <a:endParaRPr lang="it-IT" sz="20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rowSpan="3">
                  <a:txBody>
                    <a:bodyPr/>
                    <a:lstStyle/>
                    <a:p>
                      <a:pPr indent="180340" algn="ctr">
                        <a:lnSpc>
                          <a:spcPct val="100000"/>
                        </a:lnSpc>
                        <a:spcAft>
                          <a:spcPts val="0"/>
                        </a:spcAft>
                      </a:pPr>
                      <a:r>
                        <a:rPr lang="it-IT" sz="1800" dirty="0">
                          <a:latin typeface="Times New Roman"/>
                          <a:ea typeface="Times New Roman"/>
                          <a:cs typeface="Times New Roman"/>
                        </a:rPr>
                        <a:t>Seconda parte del XIX secolo</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rowSpan="3">
                  <a:txBody>
                    <a:bodyPr/>
                    <a:lstStyle/>
                    <a:p>
                      <a:pPr indent="180340" algn="ctr">
                        <a:lnSpc>
                          <a:spcPct val="100000"/>
                        </a:lnSpc>
                        <a:spcAft>
                          <a:spcPts val="0"/>
                        </a:spcAft>
                      </a:pPr>
                      <a:r>
                        <a:rPr lang="it-IT" sz="1800" dirty="0">
                          <a:latin typeface="Times New Roman"/>
                          <a:ea typeface="Times New Roman"/>
                          <a:cs typeface="Times New Roman"/>
                        </a:rPr>
                        <a:t>Nobilitazione </a:t>
                      </a:r>
                      <a:endParaRPr lang="it-IT" sz="1800" dirty="0">
                        <a:latin typeface="ZapfHumnst BT"/>
                        <a:ea typeface="Times New Roman"/>
                        <a:cs typeface="Times New Roman"/>
                      </a:endParaRPr>
                    </a:p>
                    <a:p>
                      <a:pPr indent="180340" algn="ctr">
                        <a:lnSpc>
                          <a:spcPct val="100000"/>
                        </a:lnSpc>
                        <a:spcAft>
                          <a:spcPts val="0"/>
                        </a:spcAft>
                      </a:pPr>
                      <a:r>
                        <a:rPr lang="it-IT" sz="1800" dirty="0">
                          <a:latin typeface="Times New Roman"/>
                          <a:ea typeface="Times New Roman"/>
                          <a:cs typeface="Times New Roman"/>
                        </a:rPr>
                        <a:t>della ragioneria al rango di scienza</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700" dirty="0">
                          <a:latin typeface="Times New Roman"/>
                          <a:ea typeface="Times New Roman"/>
                          <a:cs typeface="Times New Roman"/>
                        </a:rPr>
                        <a:t>Periodo </a:t>
                      </a:r>
                      <a:r>
                        <a:rPr lang="it-IT" sz="1700" dirty="0" smtClean="0">
                          <a:latin typeface="Times New Roman"/>
                          <a:ea typeface="Times New Roman"/>
                          <a:cs typeface="Times New Roman"/>
                        </a:rPr>
                        <a:t>del</a:t>
                      </a:r>
                      <a:r>
                        <a:rPr lang="it-IT" sz="1700" baseline="0" dirty="0" smtClean="0">
                          <a:latin typeface="Times New Roman"/>
                          <a:ea typeface="Times New Roman"/>
                          <a:cs typeface="Times New Roman"/>
                        </a:rPr>
                        <a:t> </a:t>
                      </a:r>
                      <a:r>
                        <a:rPr lang="it-IT" sz="1700" dirty="0" smtClean="0">
                          <a:latin typeface="Times New Roman"/>
                          <a:ea typeface="Times New Roman"/>
                          <a:cs typeface="Times New Roman"/>
                        </a:rPr>
                        <a:t>pensiero  logismologico</a:t>
                      </a:r>
                      <a:endParaRPr lang="it-IT" sz="17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4"/>
                  </a:ext>
                </a:extLst>
              </a:tr>
              <a:tr h="628620">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indent="180340" algn="ctr">
                        <a:lnSpc>
                          <a:spcPct val="100000"/>
                        </a:lnSpc>
                        <a:spcAft>
                          <a:spcPts val="0"/>
                        </a:spcAft>
                      </a:pPr>
                      <a:r>
                        <a:rPr lang="it-IT" sz="1700" dirty="0">
                          <a:latin typeface="Times New Roman"/>
                          <a:ea typeface="Times New Roman"/>
                          <a:cs typeface="Times New Roman"/>
                        </a:rPr>
                        <a:t>Periodo del controllo economico</a:t>
                      </a:r>
                      <a:endParaRPr lang="it-IT" sz="17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5"/>
                  </a:ext>
                </a:extLst>
              </a:tr>
              <a:tr h="628620">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indent="180340" algn="ctr">
                        <a:lnSpc>
                          <a:spcPct val="100000"/>
                        </a:lnSpc>
                        <a:spcAft>
                          <a:spcPts val="0"/>
                        </a:spcAft>
                      </a:pPr>
                      <a:r>
                        <a:rPr lang="it-IT" sz="1700" dirty="0">
                          <a:latin typeface="Times New Roman"/>
                          <a:ea typeface="Times New Roman"/>
                          <a:cs typeface="Times New Roman"/>
                        </a:rPr>
                        <a:t>Periodo partiduplista</a:t>
                      </a:r>
                      <a:endParaRPr lang="it-IT" sz="17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6"/>
                  </a:ext>
                </a:extLst>
              </a:tr>
              <a:tr h="628620">
                <a:tc>
                  <a:txBody>
                    <a:bodyPr/>
                    <a:lstStyle/>
                    <a:p>
                      <a:pPr indent="180340" algn="ctr">
                        <a:lnSpc>
                          <a:spcPct val="100000"/>
                        </a:lnSpc>
                        <a:spcAft>
                          <a:spcPts val="0"/>
                        </a:spcAft>
                      </a:pPr>
                      <a:r>
                        <a:rPr lang="it-IT" sz="2000" dirty="0">
                          <a:latin typeface="Times New Roman"/>
                          <a:ea typeface="Times New Roman"/>
                          <a:cs typeface="Times New Roman"/>
                        </a:rPr>
                        <a:t>Quarta fase</a:t>
                      </a:r>
                      <a:endParaRPr lang="it-IT" sz="20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XX secolo</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gridSpan="2">
                  <a:txBody>
                    <a:bodyPr/>
                    <a:lstStyle/>
                    <a:p>
                      <a:pPr indent="180340" algn="ctr">
                        <a:lnSpc>
                          <a:spcPct val="100000"/>
                        </a:lnSpc>
                        <a:spcAft>
                          <a:spcPts val="0"/>
                        </a:spcAft>
                      </a:pPr>
                      <a:r>
                        <a:rPr lang="it-IT" sz="1800" dirty="0">
                          <a:latin typeface="Times New Roman"/>
                          <a:ea typeface="Times New Roman"/>
                          <a:cs typeface="Times New Roman"/>
                        </a:rPr>
                        <a:t>Nascita e sviluppo dell’economia aziendale</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13372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21" name="Rettangolo 15"/>
          <p:cNvSpPr>
            <a:spLocks noChangeArrowheads="1"/>
          </p:cNvSpPr>
          <p:nvPr/>
        </p:nvSpPr>
        <p:spPr bwMode="auto">
          <a:xfrm>
            <a:off x="539552" y="4855469"/>
            <a:ext cx="1944216" cy="1015663"/>
          </a:xfrm>
          <a:prstGeom prst="rect">
            <a:avLst/>
          </a:prstGeom>
          <a:noFill/>
          <a:ln w="9525">
            <a:noFill/>
            <a:miter lim="800000"/>
            <a:headEnd/>
            <a:tailEnd/>
          </a:ln>
        </p:spPr>
        <p:txBody>
          <a:bodyPr wrap="square">
            <a:spAutoFit/>
          </a:bodyPr>
          <a:lstStyle/>
          <a:p>
            <a:pPr algn="ctr"/>
            <a:r>
              <a:rPr lang="it-IT" sz="2000" i="1" dirty="0" smtClean="0"/>
              <a:t>Egidio </a:t>
            </a:r>
            <a:r>
              <a:rPr lang="it-IT" sz="2000" i="1" dirty="0" err="1" smtClean="0"/>
              <a:t>Giannessi</a:t>
            </a:r>
            <a:endParaRPr lang="it-IT" sz="2000" i="1" dirty="0" smtClean="0"/>
          </a:p>
          <a:p>
            <a:pPr algn="ctr"/>
            <a:r>
              <a:rPr lang="it-IT" sz="2000" i="1" dirty="0" smtClean="0"/>
              <a:t>(1908-1982)</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6.9)</a:t>
            </a:r>
            <a:endParaRPr lang="it-IT" sz="2400" dirty="0">
              <a:solidFill>
                <a:srgbClr val="0070C0"/>
              </a:solidFill>
            </a:endParaRPr>
          </a:p>
        </p:txBody>
      </p:sp>
      <p:sp>
        <p:nvSpPr>
          <p:cNvPr id="21" name="Rettangolo 20"/>
          <p:cNvSpPr>
            <a:spLocks noChangeArrowheads="1"/>
          </p:cNvSpPr>
          <p:nvPr/>
        </p:nvSpPr>
        <p:spPr bwMode="auto">
          <a:xfrm>
            <a:off x="2699793" y="1052736"/>
            <a:ext cx="6192687" cy="5647700"/>
          </a:xfrm>
          <a:prstGeom prst="rect">
            <a:avLst/>
          </a:prstGeom>
          <a:noFill/>
          <a:ln w="9525">
            <a:noFill/>
            <a:miter lim="800000"/>
            <a:headEnd/>
            <a:tailEnd/>
          </a:ln>
        </p:spPr>
        <p:txBody>
          <a:bodyPr wrap="square">
            <a:spAutoFit/>
          </a:bodyPr>
          <a:lstStyle/>
          <a:p>
            <a:pPr algn="ctr"/>
            <a:r>
              <a:rPr lang="it-IT" sz="1900" dirty="0"/>
              <a:t>Partendo dal solco tracciato dal </a:t>
            </a:r>
            <a:r>
              <a:rPr lang="it-IT" sz="1900" dirty="0" err="1"/>
              <a:t>Ceccherelli</a:t>
            </a:r>
            <a:r>
              <a:rPr lang="it-IT" sz="1900" dirty="0"/>
              <a:t> attribuì alla ragioneria il ruolo della “conversione” della dinamica aziendale in cifre e della “riconversione” di queste ultime in andamenti economici. La rilevazione veniva così interpretata come “strumento” della disciplina mentre l’“oggetto” della medesima era l’indagine effettuata sugli andamenti economici aziendali. Ciò tenendo conto della complessità e sistematicità dei fenomeni oggetto di osservazione e dei complessi rapporti che si instauravano all’interno ed all’esterno della combinazione produttiva (</a:t>
            </a:r>
            <a:r>
              <a:rPr lang="it-IT" sz="1900" cap="small" dirty="0" err="1"/>
              <a:t>Giannessi</a:t>
            </a:r>
            <a:r>
              <a:rPr lang="it-IT" sz="1900" cap="small" dirty="0"/>
              <a:t> E.</a:t>
            </a:r>
            <a:r>
              <a:rPr lang="it-IT" sz="1900" dirty="0"/>
              <a:t>, </a:t>
            </a:r>
            <a:r>
              <a:rPr lang="it-IT" sz="1900" i="1" dirty="0"/>
              <a:t>Appunti di economia aziendale, </a:t>
            </a:r>
            <a:r>
              <a:rPr lang="it-IT" sz="1900" dirty="0" err="1"/>
              <a:t>Pacini</a:t>
            </a:r>
            <a:r>
              <a:rPr lang="it-IT" sz="1900" dirty="0"/>
              <a:t>, 1979, p. 274 e ss.). In questo modo il </a:t>
            </a:r>
            <a:r>
              <a:rPr lang="it-IT" sz="1900" dirty="0" err="1"/>
              <a:t>Giannessi</a:t>
            </a:r>
            <a:r>
              <a:rPr lang="it-IT" sz="1900" dirty="0"/>
              <a:t> ha riconosciuto una posizione prioritaria alla ragioneria nell’ambito dell’economia aziendale. Questa, infatti, sarebbe stata alimentata dai fatti indagati grazie alla ragioneria che diventava la premessa indispensabile per giungere alle successive astrazioni e alla determinazione delle leggi dell’economia aziendale</a:t>
            </a:r>
            <a:endParaRPr lang="it-IT" sz="1900" i="1" dirty="0"/>
          </a:p>
        </p:txBody>
      </p:sp>
      <p:pic>
        <p:nvPicPr>
          <p:cNvPr id="15" name="Immagine 31" descr="C:\Users\Stefano\Documents\parthenope\CORSO DI STORIA DELLA RAGIONERIA\FOTO PER RASSEGNA\giannessi.jpg"/>
          <p:cNvPicPr>
            <a:picLocks noChangeAspect="1" noChangeArrowheads="1"/>
          </p:cNvPicPr>
          <p:nvPr/>
        </p:nvPicPr>
        <p:blipFill>
          <a:blip r:embed="rId3" cstate="print"/>
          <a:srcRect/>
          <a:stretch>
            <a:fillRect/>
          </a:stretch>
        </p:blipFill>
        <p:spPr bwMode="auto">
          <a:xfrm>
            <a:off x="482402" y="2132856"/>
            <a:ext cx="2160239"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21" name="Rettangolo 15"/>
          <p:cNvSpPr>
            <a:spLocks noChangeArrowheads="1"/>
          </p:cNvSpPr>
          <p:nvPr/>
        </p:nvSpPr>
        <p:spPr bwMode="auto">
          <a:xfrm>
            <a:off x="353176" y="4855469"/>
            <a:ext cx="1944216" cy="1015663"/>
          </a:xfrm>
          <a:prstGeom prst="rect">
            <a:avLst/>
          </a:prstGeom>
          <a:noFill/>
          <a:ln w="9525">
            <a:noFill/>
            <a:miter lim="800000"/>
            <a:headEnd/>
            <a:tailEnd/>
          </a:ln>
        </p:spPr>
        <p:txBody>
          <a:bodyPr wrap="square">
            <a:spAutoFit/>
          </a:bodyPr>
          <a:lstStyle/>
          <a:p>
            <a:pPr algn="ctr"/>
            <a:r>
              <a:rPr lang="it-IT" sz="2000" i="1" dirty="0" smtClean="0"/>
              <a:t>Paolo Emilio </a:t>
            </a:r>
          </a:p>
          <a:p>
            <a:pPr algn="ctr"/>
            <a:r>
              <a:rPr lang="it-IT" sz="2000" i="1" dirty="0" err="1" smtClean="0"/>
              <a:t>Cassandro</a:t>
            </a:r>
            <a:endParaRPr lang="it-IT" sz="2000" i="1" dirty="0" smtClean="0"/>
          </a:p>
          <a:p>
            <a:pPr algn="ctr"/>
            <a:r>
              <a:rPr lang="it-IT" sz="2000" i="1" dirty="0" smtClean="0"/>
              <a:t>(1910-2004)</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6.10)</a:t>
            </a:r>
            <a:endParaRPr lang="it-IT" sz="2400" dirty="0">
              <a:solidFill>
                <a:srgbClr val="0070C0"/>
              </a:solidFill>
            </a:endParaRPr>
          </a:p>
        </p:txBody>
      </p:sp>
      <p:sp>
        <p:nvSpPr>
          <p:cNvPr id="21" name="Rettangolo 20"/>
          <p:cNvSpPr>
            <a:spLocks noChangeArrowheads="1"/>
          </p:cNvSpPr>
          <p:nvPr/>
        </p:nvSpPr>
        <p:spPr bwMode="auto">
          <a:xfrm>
            <a:off x="2555775" y="1136173"/>
            <a:ext cx="6336705" cy="5586145"/>
          </a:xfrm>
          <a:prstGeom prst="rect">
            <a:avLst/>
          </a:prstGeom>
          <a:noFill/>
          <a:ln w="9525">
            <a:noFill/>
            <a:miter lim="800000"/>
            <a:headEnd/>
            <a:tailEnd/>
          </a:ln>
        </p:spPr>
        <p:txBody>
          <a:bodyPr wrap="square">
            <a:spAutoFit/>
          </a:bodyPr>
          <a:lstStyle/>
          <a:p>
            <a:pPr algn="ctr"/>
            <a:r>
              <a:rPr lang="it-IT" sz="1700" dirty="0"/>
              <a:t>Ha riconosciuto alla ragioneria una funzione vitale. Egli affermò infatti che la ragioneria aveva “Il compito di indagare l’azienda nella sua struttura e nelle sue condizioni di vita” (</a:t>
            </a:r>
            <a:r>
              <a:rPr lang="it-IT" sz="1700" cap="small" dirty="0" err="1"/>
              <a:t>Cassandro</a:t>
            </a:r>
            <a:r>
              <a:rPr lang="it-IT" sz="1700" dirty="0"/>
              <a:t> </a:t>
            </a:r>
            <a:r>
              <a:rPr lang="it-IT" sz="1700" dirty="0" err="1"/>
              <a:t>P.E.</a:t>
            </a:r>
            <a:r>
              <a:rPr lang="it-IT" sz="1700" dirty="0"/>
              <a:t>, </a:t>
            </a:r>
            <a:r>
              <a:rPr lang="it-IT" sz="1700" i="1" dirty="0"/>
              <a:t>Le aziende. </a:t>
            </a:r>
            <a:r>
              <a:rPr lang="it-IT" sz="1700" i="1" dirty="0" err="1"/>
              <a:t>Princìpi</a:t>
            </a:r>
            <a:r>
              <a:rPr lang="it-IT" sz="1700" i="1" dirty="0"/>
              <a:t> di ragioneria, </a:t>
            </a:r>
            <a:r>
              <a:rPr lang="it-IT" sz="1700" dirty="0" err="1"/>
              <a:t>VI</a:t>
            </a:r>
            <a:r>
              <a:rPr lang="it-IT" sz="1700" dirty="0"/>
              <a:t> edizione, </a:t>
            </a:r>
            <a:r>
              <a:rPr lang="it-IT" sz="1700" dirty="0" err="1"/>
              <a:t>Cacucci</a:t>
            </a:r>
            <a:r>
              <a:rPr lang="it-IT" sz="1700" dirty="0"/>
              <a:t>, 1975, p. 17). Secondo l’autore era però utile “[…] la combinazione in un unico insegnamento dello studio dell’economia d’azienda e delle indagini quantitative che l’azienda riflettono nei vari aspetti. Quando queste ultime indagini volessero staccarsi per formarne un insegnamento a parte, si correrebbe il rischio […] di </a:t>
            </a:r>
            <a:r>
              <a:rPr lang="it-IT" sz="1700" dirty="0" err="1"/>
              <a:t>isteririrle</a:t>
            </a:r>
            <a:r>
              <a:rPr lang="it-IT" sz="1700" dirty="0"/>
              <a:t> in una formale metodologia” (</a:t>
            </a:r>
            <a:r>
              <a:rPr lang="it-IT" sz="1700" cap="small" dirty="0" err="1"/>
              <a:t>Cassandro</a:t>
            </a:r>
            <a:r>
              <a:rPr lang="it-IT" sz="1700" dirty="0"/>
              <a:t> </a:t>
            </a:r>
            <a:r>
              <a:rPr lang="it-IT" sz="1700" dirty="0" err="1"/>
              <a:t>P.E.</a:t>
            </a:r>
            <a:r>
              <a:rPr lang="it-IT" sz="1700" dirty="0"/>
              <a:t>, </a:t>
            </a:r>
            <a:r>
              <a:rPr lang="it-IT" sz="1700" i="1" dirty="0"/>
              <a:t>Le </a:t>
            </a:r>
            <a:r>
              <a:rPr lang="it-IT" sz="1700" i="1" dirty="0" err="1"/>
              <a:t>aziende…</a:t>
            </a:r>
            <a:r>
              <a:rPr lang="it-IT" sz="1700" i="1" dirty="0"/>
              <a:t>, </a:t>
            </a:r>
            <a:r>
              <a:rPr lang="it-IT" sz="1700" dirty="0"/>
              <a:t>pp. 17-18). La concezione dell’economia d’azienda e della ragioneria, nella visione del </a:t>
            </a:r>
            <a:r>
              <a:rPr lang="it-IT" sz="1700" dirty="0" err="1"/>
              <a:t>Cassandro</a:t>
            </a:r>
            <a:r>
              <a:rPr lang="it-IT" sz="1700" dirty="0"/>
              <a:t>, tendono quindi, in un certo senso, a sovrapporsi. Tra la ragioneria e l’economia aziendale non vi sarebbero infatti differenze sostanziali, anzi, “Lo studio dell’‘economia’ della gestione, difficilmente scindibile dalle indagini quantitative riguardanti la gestione stessa, rientrerebbe nella ragioneria”, ovviamente intesa in senso ampio. D’altra parte, “[…] in misura più o meno grande, la ragioneria ha sempre anche indagato il mondo economico che è espresso da quelle quantità” (</a:t>
            </a:r>
            <a:r>
              <a:rPr lang="it-IT" sz="1700" cap="small" dirty="0" err="1"/>
              <a:t>Cassandro</a:t>
            </a:r>
            <a:r>
              <a:rPr lang="it-IT" sz="1700" dirty="0"/>
              <a:t> </a:t>
            </a:r>
            <a:r>
              <a:rPr lang="it-IT" sz="1700" dirty="0" err="1"/>
              <a:t>P.E.</a:t>
            </a:r>
            <a:r>
              <a:rPr lang="it-IT" sz="1700" dirty="0"/>
              <a:t>, </a:t>
            </a:r>
            <a:r>
              <a:rPr lang="it-IT" sz="1700" i="1" dirty="0"/>
              <a:t>Le </a:t>
            </a:r>
            <a:r>
              <a:rPr lang="it-IT" sz="1700" i="1" dirty="0" err="1"/>
              <a:t>aziende…</a:t>
            </a:r>
            <a:r>
              <a:rPr lang="it-IT" sz="1700" i="1" dirty="0"/>
              <a:t>, </a:t>
            </a:r>
            <a:r>
              <a:rPr lang="it-IT" sz="1700" dirty="0"/>
              <a:t>p. 17)</a:t>
            </a:r>
            <a:endParaRPr lang="it-IT" sz="1700" i="1" dirty="0"/>
          </a:p>
        </p:txBody>
      </p:sp>
      <p:pic>
        <p:nvPicPr>
          <p:cNvPr id="15" name="Immagine 14" descr="C:\Users\Stefano\Documents\parthenope\CORSO DI STORIA DELLA RAGIONERIA\NUOVE FOTO\cassandro010.jpg"/>
          <p:cNvPicPr>
            <a:picLocks noChangeAspect="1" noChangeArrowheads="1"/>
          </p:cNvPicPr>
          <p:nvPr/>
        </p:nvPicPr>
        <p:blipFill>
          <a:blip r:embed="rId3" cstate="print"/>
          <a:srcRect/>
          <a:stretch>
            <a:fillRect/>
          </a:stretch>
        </p:blipFill>
        <p:spPr bwMode="auto">
          <a:xfrm>
            <a:off x="323528" y="2151236"/>
            <a:ext cx="2079780" cy="2645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4035"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4036"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4037"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403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4039"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4040"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404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404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404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it-IT" sz="1200">
                <a:cs typeface="Times New Roman" pitchFamily="18" charset="0"/>
              </a:rPr>
              <a:t>C</a:t>
            </a:r>
            <a:r>
              <a:rPr lang="it-IT" sz="900"/>
              <a:t> </a:t>
            </a:r>
            <a:endParaRPr lang="it-IT"/>
          </a:p>
        </p:txBody>
      </p:sp>
      <p:sp>
        <p:nvSpPr>
          <p:cNvPr id="44044" name="Rettangolo 15"/>
          <p:cNvSpPr>
            <a:spLocks noChangeArrowheads="1"/>
          </p:cNvSpPr>
          <p:nvPr/>
        </p:nvSpPr>
        <p:spPr bwMode="auto">
          <a:xfrm>
            <a:off x="357188" y="1285875"/>
            <a:ext cx="8429625" cy="4832350"/>
          </a:xfrm>
          <a:prstGeom prst="rect">
            <a:avLst/>
          </a:prstGeom>
          <a:noFill/>
          <a:ln w="9525">
            <a:noFill/>
            <a:miter lim="800000"/>
            <a:headEnd/>
            <a:tailEnd/>
          </a:ln>
        </p:spPr>
        <p:txBody>
          <a:bodyPr>
            <a:spAutoFit/>
          </a:bodyPr>
          <a:lstStyle/>
          <a:p>
            <a:pPr algn="ctr"/>
            <a:r>
              <a:rPr lang="it-IT" sz="2000" dirty="0"/>
              <a:t>Attualmente ci si continua ad interrogare sul ruolo e sulle </a:t>
            </a:r>
            <a:r>
              <a:rPr lang="it-IT" sz="2000" b="1" i="1" dirty="0">
                <a:solidFill>
                  <a:srgbClr val="C00000"/>
                </a:solidFill>
              </a:rPr>
              <a:t>prospettive della ragioneria</a:t>
            </a:r>
            <a:r>
              <a:rPr lang="it-IT" sz="2000" dirty="0"/>
              <a:t>, nonché sulla </a:t>
            </a:r>
            <a:r>
              <a:rPr lang="it-IT" sz="2000" b="1" i="1" dirty="0">
                <a:solidFill>
                  <a:srgbClr val="C00000"/>
                </a:solidFill>
              </a:rPr>
              <a:t>sua posizione nei confronti dell’eco-nomia aziendale</a:t>
            </a:r>
            <a:endParaRPr lang="it-IT" sz="2000" dirty="0"/>
          </a:p>
          <a:p>
            <a:pPr algn="ctr"/>
            <a:endParaRPr lang="it-IT" sz="1400" dirty="0"/>
          </a:p>
          <a:p>
            <a:pPr algn="ctr"/>
            <a:r>
              <a:rPr lang="it-IT" sz="2000" dirty="0"/>
              <a:t>L’impressione di fondo è che </a:t>
            </a:r>
            <a:r>
              <a:rPr lang="it-IT" sz="2000" b="1" i="1" dirty="0">
                <a:solidFill>
                  <a:srgbClr val="C00000"/>
                </a:solidFill>
              </a:rPr>
              <a:t>l’epoca delle contrapposizioni frontali tra le diverse “scuole” sia ormai tramontata e che le relative rivendicazioni si siano stemperate</a:t>
            </a:r>
            <a:endParaRPr lang="it-IT" sz="2000" dirty="0"/>
          </a:p>
          <a:p>
            <a:pPr algn="ctr"/>
            <a:endParaRPr lang="it-IT" sz="1400" dirty="0"/>
          </a:p>
          <a:p>
            <a:pPr algn="ctr"/>
            <a:r>
              <a:rPr lang="it-IT" sz="2000" dirty="0"/>
              <a:t> Recentemente </a:t>
            </a:r>
            <a:r>
              <a:rPr lang="it-IT" sz="2000" b="1" i="1" dirty="0">
                <a:solidFill>
                  <a:srgbClr val="C00000"/>
                </a:solidFill>
              </a:rPr>
              <a:t>la ragioneria ha però assunto un ruolo nuovo e rilevante</a:t>
            </a:r>
            <a:r>
              <a:rPr lang="it-IT" sz="2000" dirty="0"/>
              <a:t>, in linea con l’evoluzione della prassi e delle disposizioni normative. </a:t>
            </a:r>
            <a:r>
              <a:rPr lang="it-IT" sz="2000" b="1" i="1" dirty="0">
                <a:solidFill>
                  <a:srgbClr val="C00000"/>
                </a:solidFill>
              </a:rPr>
              <a:t>La ragioneria costituisce infatti l’indispensabile strumento per fornire elementi utili all’alta direzione nel prendere le proprie decisioni strategiche e, contemporaneamente, rappresenta la base per la predisposizione della comunicazione economico-finanziaria verso l’esterno</a:t>
            </a:r>
            <a:r>
              <a:rPr lang="it-IT" sz="2000" dirty="0"/>
              <a:t>, ruolo, questo, che ha assunto sempre maggiore importanza nel tempo ed in particolare negli ultimi decenni</a:t>
            </a:r>
          </a:p>
        </p:txBody>
      </p:sp>
      <p:sp>
        <p:nvSpPr>
          <p:cNvPr id="44045" name="Rettangolo 12"/>
          <p:cNvSpPr>
            <a:spLocks noChangeArrowheads="1"/>
          </p:cNvSpPr>
          <p:nvPr/>
        </p:nvSpPr>
        <p:spPr bwMode="auto">
          <a:xfrm>
            <a:off x="214313" y="169863"/>
            <a:ext cx="8643937" cy="830262"/>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a:t>
            </a:r>
            <a:r>
              <a:rPr lang="it-IT" sz="2400" b="1" dirty="0" smtClean="0">
                <a:solidFill>
                  <a:srgbClr val="0070C0"/>
                </a:solidFill>
              </a:rPr>
              <a:t>e la nascita dell’economia </a:t>
            </a:r>
            <a:r>
              <a:rPr lang="it-IT" sz="2400" b="1" dirty="0">
                <a:solidFill>
                  <a:srgbClr val="0070C0"/>
                </a:solidFill>
              </a:rPr>
              <a:t>aziendale (7)</a:t>
            </a:r>
            <a:endParaRPr lang="it-IT" sz="2400" dirty="0">
              <a:solidFill>
                <a:srgbClr val="0070C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magine 29"/>
          <p:cNvPicPr>
            <a:picLocks noChangeAspect="1" noChangeArrowheads="1"/>
          </p:cNvPicPr>
          <p:nvPr/>
        </p:nvPicPr>
        <p:blipFill>
          <a:blip r:embed="rId3" cstate="print"/>
          <a:srcRect/>
          <a:stretch>
            <a:fillRect/>
          </a:stretch>
        </p:blipFill>
        <p:spPr bwMode="auto">
          <a:xfrm>
            <a:off x="285750" y="714375"/>
            <a:ext cx="8643938" cy="5857875"/>
          </a:xfrm>
          <a:prstGeom prst="rect">
            <a:avLst/>
          </a:prstGeom>
          <a:noFill/>
          <a:ln w="9525">
            <a:noFill/>
            <a:miter lim="800000"/>
            <a:headEnd/>
            <a:tailEnd/>
          </a:ln>
        </p:spPr>
      </p:pic>
      <p:sp>
        <p:nvSpPr>
          <p:cNvPr id="45059" name="Rettangolo 12"/>
          <p:cNvSpPr>
            <a:spLocks noChangeArrowheads="1"/>
          </p:cNvSpPr>
          <p:nvPr/>
        </p:nvSpPr>
        <p:spPr bwMode="auto">
          <a:xfrm>
            <a:off x="214313" y="-28575"/>
            <a:ext cx="8643937" cy="831850"/>
          </a:xfrm>
          <a:prstGeom prst="rect">
            <a:avLst/>
          </a:prstGeom>
          <a:noFill/>
          <a:ln w="9525">
            <a:noFill/>
            <a:miter lim="800000"/>
            <a:headEnd/>
            <a:tailEnd/>
          </a:ln>
        </p:spPr>
        <p:txBody>
          <a:bodyPr>
            <a:spAutoFit/>
          </a:bodyPr>
          <a:lstStyle/>
          <a:p>
            <a:pPr algn="ctr"/>
            <a:r>
              <a:rPr lang="it-IT" sz="2400" b="1">
                <a:solidFill>
                  <a:srgbClr val="0070C0"/>
                </a:solidFill>
              </a:rPr>
              <a:t>La ragioneria nell’età contemporanea e la nascita dell’economia aziendale (8)</a:t>
            </a:r>
            <a:endParaRPr lang="it-IT" sz="240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9219"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9220"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9221"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9222"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9223"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9224"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922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922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9227" name="Rettangolo 12"/>
          <p:cNvSpPr>
            <a:spLocks noChangeArrowheads="1"/>
          </p:cNvSpPr>
          <p:nvPr/>
        </p:nvSpPr>
        <p:spPr bwMode="auto">
          <a:xfrm>
            <a:off x="1928813" y="214313"/>
            <a:ext cx="5483225" cy="461962"/>
          </a:xfrm>
          <a:prstGeom prst="rect">
            <a:avLst/>
          </a:prstGeom>
          <a:noFill/>
          <a:ln w="9525">
            <a:noFill/>
            <a:miter lim="800000"/>
            <a:headEnd/>
            <a:tailEnd/>
          </a:ln>
        </p:spPr>
        <p:txBody>
          <a:bodyPr wrap="none">
            <a:spAutoFit/>
          </a:bodyPr>
          <a:lstStyle/>
          <a:p>
            <a:r>
              <a:rPr lang="it-IT" sz="2400" b="1">
                <a:solidFill>
                  <a:srgbClr val="0070C0"/>
                </a:solidFill>
              </a:rPr>
              <a:t>La ragioneria nelle antiche civiltà (1)</a:t>
            </a:r>
            <a:endParaRPr lang="it-IT" sz="2400">
              <a:solidFill>
                <a:srgbClr val="0070C0"/>
              </a:solidFill>
            </a:endParaRPr>
          </a:p>
        </p:txBody>
      </p:sp>
      <p:sp>
        <p:nvSpPr>
          <p:cNvPr id="9228" name="Rettangolo 11"/>
          <p:cNvSpPr>
            <a:spLocks noChangeArrowheads="1"/>
          </p:cNvSpPr>
          <p:nvPr/>
        </p:nvSpPr>
        <p:spPr bwMode="auto">
          <a:xfrm>
            <a:off x="571500" y="928688"/>
            <a:ext cx="8215313" cy="1016000"/>
          </a:xfrm>
          <a:prstGeom prst="rect">
            <a:avLst/>
          </a:prstGeom>
          <a:noFill/>
          <a:ln w="9525">
            <a:noFill/>
            <a:miter lim="800000"/>
            <a:headEnd/>
            <a:tailEnd/>
          </a:ln>
        </p:spPr>
        <p:txBody>
          <a:bodyPr>
            <a:spAutoFit/>
          </a:bodyPr>
          <a:lstStyle/>
          <a:p>
            <a:pPr algn="ctr"/>
            <a:r>
              <a:rPr lang="it-IT" sz="2000"/>
              <a:t>Nelle prime grandi civiltà, grazie all’avvento della scrittura, si assistette ad una maggiore precisione nella tenuta dei conti: le registrazioni dei fatti di gestione si affinarono progressivamente nei secoli</a:t>
            </a:r>
          </a:p>
        </p:txBody>
      </p:sp>
      <p:sp>
        <p:nvSpPr>
          <p:cNvPr id="9229" name="Rectangle 15"/>
          <p:cNvSpPr>
            <a:spLocks noChangeArrowheads="1"/>
          </p:cNvSpPr>
          <p:nvPr/>
        </p:nvSpPr>
        <p:spPr bwMode="auto">
          <a:xfrm rot="10800000" flipV="1">
            <a:off x="374650" y="2143125"/>
            <a:ext cx="8429625" cy="830263"/>
          </a:xfrm>
          <a:prstGeom prst="rect">
            <a:avLst/>
          </a:prstGeom>
          <a:solidFill>
            <a:schemeClr val="accent1"/>
          </a:solidFill>
          <a:ln w="9525">
            <a:solidFill>
              <a:schemeClr val="tx1"/>
            </a:solidFill>
            <a:miter lim="800000"/>
            <a:headEnd/>
            <a:tailEnd/>
          </a:ln>
        </p:spPr>
        <p:txBody>
          <a:bodyPr anchor="ctr">
            <a:spAutoFit/>
          </a:bodyPr>
          <a:lstStyle/>
          <a:p>
            <a:pPr algn="ctr" eaLnBrk="0" hangingPunct="0">
              <a:defRPr/>
            </a:pPr>
            <a:r>
              <a:rPr lang="it-IT" sz="1600" dirty="0">
                <a:cs typeface="Times New Roman" pitchFamily="18" charset="0"/>
              </a:rPr>
              <a:t>I </a:t>
            </a:r>
            <a:r>
              <a:rPr lang="it-IT" sz="1600" b="1" dirty="0">
                <a:solidFill>
                  <a:srgbClr val="C00000"/>
                </a:solidFill>
                <a:cs typeface="Times New Roman" pitchFamily="18" charset="0"/>
              </a:rPr>
              <a:t>Sumeri</a:t>
            </a:r>
            <a:r>
              <a:rPr lang="it-IT" sz="1600" dirty="0">
                <a:cs typeface="Times New Roman" pitchFamily="18" charset="0"/>
              </a:rPr>
              <a:t> si stanziarono fin dal 4000 a.C. circa nella Mesopotamia meridionale (l’odierno Iraq sud-orientale). La loro scrittura cuneiforme pare abbia preceduto qualsiasi altra forma di scrittura e risale almeno al 3500 a.C.</a:t>
            </a:r>
            <a:r>
              <a:rPr lang="it-IT" sz="1050" dirty="0"/>
              <a:t> </a:t>
            </a:r>
            <a:endParaRPr lang="it-IT" sz="2400" dirty="0"/>
          </a:p>
        </p:txBody>
      </p:sp>
      <p:sp>
        <p:nvSpPr>
          <p:cNvPr id="9230" name="Freccia in giù 6"/>
          <p:cNvSpPr>
            <a:spLocks noChangeArrowheads="1"/>
          </p:cNvSpPr>
          <p:nvPr/>
        </p:nvSpPr>
        <p:spPr bwMode="auto">
          <a:xfrm>
            <a:off x="1517650" y="2965450"/>
            <a:ext cx="1857375"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9231" name="Freccia in giù 6"/>
          <p:cNvSpPr>
            <a:spLocks noChangeArrowheads="1"/>
          </p:cNvSpPr>
          <p:nvPr/>
        </p:nvSpPr>
        <p:spPr bwMode="auto">
          <a:xfrm>
            <a:off x="5661025" y="2965450"/>
            <a:ext cx="1857375"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9232" name="Rettangolo 16"/>
          <p:cNvSpPr>
            <a:spLocks noChangeArrowheads="1"/>
          </p:cNvSpPr>
          <p:nvPr/>
        </p:nvSpPr>
        <p:spPr bwMode="auto">
          <a:xfrm>
            <a:off x="731838" y="3857625"/>
            <a:ext cx="3429000" cy="2586038"/>
          </a:xfrm>
          <a:prstGeom prst="rect">
            <a:avLst/>
          </a:prstGeom>
          <a:noFill/>
          <a:ln w="9525">
            <a:noFill/>
            <a:miter lim="800000"/>
            <a:headEnd/>
            <a:tailEnd/>
          </a:ln>
        </p:spPr>
        <p:txBody>
          <a:bodyPr>
            <a:spAutoFit/>
          </a:bodyPr>
          <a:lstStyle/>
          <a:p>
            <a:pPr algn="ctr"/>
            <a:r>
              <a:rPr lang="it-IT"/>
              <a:t>furono i primi capaci di creare delle città-stato con un proprio patrimonio e una propria economia, il che richiese una maggiore attenzione verso la pratica contabile, al fine di tenere sotto controllo soprattutto le pubbliche ricchezze</a:t>
            </a:r>
          </a:p>
        </p:txBody>
      </p:sp>
      <p:sp>
        <p:nvSpPr>
          <p:cNvPr id="9233" name="Rettangolo 17"/>
          <p:cNvSpPr>
            <a:spLocks noChangeArrowheads="1"/>
          </p:cNvSpPr>
          <p:nvPr/>
        </p:nvSpPr>
        <p:spPr bwMode="auto">
          <a:xfrm>
            <a:off x="4805363" y="3929063"/>
            <a:ext cx="3571875" cy="1477962"/>
          </a:xfrm>
          <a:prstGeom prst="rect">
            <a:avLst/>
          </a:prstGeom>
          <a:noFill/>
          <a:ln w="9525">
            <a:noFill/>
            <a:miter lim="800000"/>
            <a:headEnd/>
            <a:tailEnd/>
          </a:ln>
        </p:spPr>
        <p:txBody>
          <a:bodyPr>
            <a:spAutoFit/>
          </a:bodyPr>
          <a:lstStyle/>
          <a:p>
            <a:pPr algn="ctr"/>
            <a:r>
              <a:rPr lang="it-IT"/>
              <a:t>cominciarono ad utilizzare l’oro e l’argento come moneta e a stipulare i primi contratti commerciali, nonché ad attivare i primi sistemi di credito</a:t>
            </a:r>
          </a:p>
        </p:txBody>
      </p:sp>
      <p:graphicFrame>
        <p:nvGraphicFramePr>
          <p:cNvPr id="18" name="Tabella 17"/>
          <p:cNvGraphicFramePr>
            <a:graphicFrameLocks noGrp="1"/>
          </p:cNvGraphicFramePr>
          <p:nvPr/>
        </p:nvGraphicFramePr>
        <p:xfrm>
          <a:off x="357188" y="269875"/>
          <a:ext cx="8501062" cy="6359524"/>
        </p:xfrm>
        <a:graphic>
          <a:graphicData uri="http://schemas.openxmlformats.org/drawingml/2006/table">
            <a:tbl>
              <a:tblPr/>
              <a:tblGrid>
                <a:gridCol w="2073577">
                  <a:extLst>
                    <a:ext uri="{9D8B030D-6E8A-4147-A177-3AD203B41FA5}">
                      <a16:colId xmlns:a16="http://schemas.microsoft.com/office/drawing/2014/main" val="20000"/>
                    </a:ext>
                  </a:extLst>
                </a:gridCol>
                <a:gridCol w="2728900">
                  <a:extLst>
                    <a:ext uri="{9D8B030D-6E8A-4147-A177-3AD203B41FA5}">
                      <a16:colId xmlns:a16="http://schemas.microsoft.com/office/drawing/2014/main" val="20001"/>
                    </a:ext>
                  </a:extLst>
                </a:gridCol>
                <a:gridCol w="3698585">
                  <a:extLst>
                    <a:ext uri="{9D8B030D-6E8A-4147-A177-3AD203B41FA5}">
                      <a16:colId xmlns:a16="http://schemas.microsoft.com/office/drawing/2014/main" val="20002"/>
                    </a:ext>
                  </a:extLst>
                </a:gridCol>
              </a:tblGrid>
              <a:tr h="801701">
                <a:tc gridSpan="3">
                  <a:txBody>
                    <a:bodyPr/>
                    <a:lstStyle/>
                    <a:p>
                      <a:pPr indent="180340" algn="ctr">
                        <a:lnSpc>
                          <a:spcPct val="100000"/>
                        </a:lnSpc>
                        <a:spcAft>
                          <a:spcPts val="0"/>
                        </a:spcAft>
                      </a:pPr>
                      <a:r>
                        <a:rPr lang="it-IT" sz="2400" b="1" i="1" dirty="0">
                          <a:latin typeface="Times New Roman"/>
                          <a:ea typeface="Times New Roman"/>
                          <a:cs typeface="Times New Roman"/>
                        </a:rPr>
                        <a:t>Suddivisione del processo di evoluzione della ragioneria secondo Masi </a:t>
                      </a:r>
                      <a:r>
                        <a:rPr lang="it-IT" sz="2400" b="1" i="0" u="sng" dirty="0" smtClean="0">
                          <a:latin typeface="Times New Roman"/>
                          <a:ea typeface="Times New Roman"/>
                          <a:cs typeface="Times New Roman"/>
                        </a:rPr>
                        <a:t>in base al </a:t>
                      </a:r>
                      <a:r>
                        <a:rPr lang="it-IT" sz="2400" b="1" i="0" u="sng" dirty="0">
                          <a:latin typeface="Times New Roman"/>
                          <a:ea typeface="Times New Roman"/>
                          <a:cs typeface="Times New Roman"/>
                        </a:rPr>
                        <a:t>ruolo ed ai contenuti della disciplina</a:t>
                      </a:r>
                      <a:endParaRPr lang="it-IT" sz="2400" b="1" i="0" u="sng" dirty="0">
                        <a:latin typeface="ZapfHumnst B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67155">
                <a:tc>
                  <a:txBody>
                    <a:bodyPr/>
                    <a:lstStyle/>
                    <a:p>
                      <a:pPr indent="180340" algn="ctr">
                        <a:lnSpc>
                          <a:spcPct val="100000"/>
                        </a:lnSpc>
                        <a:spcAft>
                          <a:spcPts val="0"/>
                        </a:spcAft>
                      </a:pPr>
                      <a:r>
                        <a:rPr lang="it-IT" sz="1800" b="1" dirty="0">
                          <a:latin typeface="Times New Roman"/>
                          <a:ea typeface="Times New Roman"/>
                          <a:cs typeface="Times New Roman"/>
                        </a:rPr>
                        <a:t>Periodo</a:t>
                      </a:r>
                      <a:endParaRPr lang="it-IT" sz="1800" dirty="0">
                        <a:latin typeface="ZapfHumnst B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b="1" dirty="0">
                          <a:latin typeface="Times New Roman"/>
                          <a:ea typeface="Times New Roman"/>
                          <a:cs typeface="Times New Roman"/>
                        </a:rPr>
                        <a:t>Epoca</a:t>
                      </a:r>
                      <a:endParaRPr lang="it-IT" sz="1800" dirty="0">
                        <a:latin typeface="ZapfHumnst B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b="1" dirty="0">
                          <a:latin typeface="Times New Roman"/>
                          <a:ea typeface="Times New Roman"/>
                          <a:cs typeface="Times New Roman"/>
                        </a:rPr>
                        <a:t>Ruolo e contenuto della disciplina</a:t>
                      </a:r>
                      <a:endParaRPr lang="it-IT" sz="1800" dirty="0">
                        <a:latin typeface="ZapfHumnst B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1"/>
                  </a:ext>
                </a:extLst>
              </a:tr>
              <a:tr h="576740">
                <a:tc>
                  <a:txBody>
                    <a:bodyPr/>
                    <a:lstStyle/>
                    <a:p>
                      <a:pPr indent="180340" algn="ctr">
                        <a:lnSpc>
                          <a:spcPct val="100000"/>
                        </a:lnSpc>
                        <a:spcAft>
                          <a:spcPts val="0"/>
                        </a:spcAft>
                      </a:pPr>
                      <a:r>
                        <a:rPr lang="it-IT" sz="1800">
                          <a:latin typeface="Times New Roman"/>
                          <a:ea typeface="Times New Roman"/>
                          <a:cs typeface="Times New Roman"/>
                        </a:rPr>
                        <a:t>Era arcaica</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Epoca preistorica</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Prime manifestazioni dell’arte di </a:t>
                      </a:r>
                      <a:endParaRPr lang="it-IT" sz="1800" dirty="0">
                        <a:latin typeface="ZapfHumnst BT"/>
                        <a:ea typeface="Times New Roman"/>
                        <a:cs typeface="Times New Roman"/>
                      </a:endParaRPr>
                    </a:p>
                    <a:p>
                      <a:pPr indent="180340" algn="ctr">
                        <a:lnSpc>
                          <a:spcPct val="100000"/>
                        </a:lnSpc>
                        <a:spcAft>
                          <a:spcPts val="0"/>
                        </a:spcAft>
                      </a:pPr>
                      <a:r>
                        <a:rPr lang="it-IT" sz="1800" dirty="0">
                          <a:latin typeface="Times New Roman"/>
                          <a:ea typeface="Times New Roman"/>
                          <a:cs typeface="Times New Roman"/>
                        </a:rPr>
                        <a:t>tenuta dei conti</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2"/>
                  </a:ext>
                </a:extLst>
              </a:tr>
              <a:tr h="576740">
                <a:tc>
                  <a:txBody>
                    <a:bodyPr/>
                    <a:lstStyle/>
                    <a:p>
                      <a:pPr indent="180340" algn="ctr">
                        <a:lnSpc>
                          <a:spcPct val="100000"/>
                        </a:lnSpc>
                        <a:spcAft>
                          <a:spcPts val="0"/>
                        </a:spcAft>
                      </a:pPr>
                      <a:r>
                        <a:rPr lang="it-IT" sz="1800">
                          <a:latin typeface="Times New Roman"/>
                          <a:ea typeface="Times New Roman"/>
                          <a:cs typeface="Times New Roman"/>
                        </a:rPr>
                        <a:t>Epoca delle </a:t>
                      </a:r>
                      <a:endParaRPr lang="it-IT" sz="1800">
                        <a:latin typeface="ZapfHumnst BT"/>
                        <a:ea typeface="Times New Roman"/>
                        <a:cs typeface="Times New Roman"/>
                      </a:endParaRPr>
                    </a:p>
                    <a:p>
                      <a:pPr indent="180340" algn="ctr">
                        <a:lnSpc>
                          <a:spcPct val="100000"/>
                        </a:lnSpc>
                        <a:spcAft>
                          <a:spcPts val="0"/>
                        </a:spcAft>
                      </a:pPr>
                      <a:r>
                        <a:rPr lang="it-IT" sz="1800">
                          <a:latin typeface="Times New Roman"/>
                          <a:ea typeface="Times New Roman"/>
                          <a:cs typeface="Times New Roman"/>
                        </a:rPr>
                        <a:t>antiche civiltà</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a:latin typeface="Times New Roman"/>
                          <a:ea typeface="Times New Roman"/>
                          <a:cs typeface="Times New Roman"/>
                        </a:rPr>
                        <a:t>Dal 3.500 a.C. all’età </a:t>
                      </a:r>
                      <a:endParaRPr lang="it-IT" sz="1800">
                        <a:latin typeface="ZapfHumnst BT"/>
                        <a:ea typeface="Times New Roman"/>
                        <a:cs typeface="Times New Roman"/>
                      </a:endParaRPr>
                    </a:p>
                    <a:p>
                      <a:pPr indent="180340" algn="ctr">
                        <a:lnSpc>
                          <a:spcPct val="100000"/>
                        </a:lnSpc>
                        <a:spcAft>
                          <a:spcPts val="0"/>
                        </a:spcAft>
                      </a:pPr>
                      <a:r>
                        <a:rPr lang="it-IT" sz="1800">
                          <a:latin typeface="Times New Roman"/>
                          <a:ea typeface="Times New Roman"/>
                          <a:cs typeface="Times New Roman"/>
                        </a:rPr>
                        <a:t>“classica”</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Affinamento dell’arte contabile</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3"/>
                  </a:ext>
                </a:extLst>
              </a:tr>
              <a:tr h="1153482">
                <a:tc>
                  <a:txBody>
                    <a:bodyPr/>
                    <a:lstStyle/>
                    <a:p>
                      <a:pPr indent="180340" algn="ctr">
                        <a:lnSpc>
                          <a:spcPct val="100000"/>
                        </a:lnSpc>
                        <a:spcAft>
                          <a:spcPts val="0"/>
                        </a:spcAft>
                      </a:pPr>
                      <a:r>
                        <a:rPr lang="it-IT" sz="1800">
                          <a:latin typeface="Times New Roman"/>
                          <a:ea typeface="Times New Roman"/>
                          <a:cs typeface="Times New Roman"/>
                        </a:rPr>
                        <a:t>Periodo classico</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a:latin typeface="Times New Roman"/>
                          <a:ea typeface="Times New Roman"/>
                          <a:cs typeface="Times New Roman"/>
                        </a:rPr>
                        <a:t>Dall’inizio dell’età </a:t>
                      </a:r>
                      <a:endParaRPr lang="it-IT" sz="1800">
                        <a:latin typeface="ZapfHumnst BT"/>
                        <a:ea typeface="Times New Roman"/>
                        <a:cs typeface="Times New Roman"/>
                      </a:endParaRPr>
                    </a:p>
                    <a:p>
                      <a:pPr indent="180340" algn="ctr">
                        <a:lnSpc>
                          <a:spcPct val="100000"/>
                        </a:lnSpc>
                        <a:spcAft>
                          <a:spcPts val="0"/>
                        </a:spcAft>
                      </a:pPr>
                      <a:r>
                        <a:rPr lang="it-IT" sz="1800">
                          <a:latin typeface="Times New Roman"/>
                          <a:ea typeface="Times New Roman"/>
                          <a:cs typeface="Times New Roman"/>
                        </a:rPr>
                        <a:t>“classica” fino alla caduta dell’Impero Romano </a:t>
                      </a:r>
                      <a:endParaRPr lang="it-IT" sz="1800">
                        <a:latin typeface="ZapfHumnst BT"/>
                        <a:ea typeface="Times New Roman"/>
                        <a:cs typeface="Times New Roman"/>
                      </a:endParaRPr>
                    </a:p>
                    <a:p>
                      <a:pPr indent="180340" algn="ctr">
                        <a:lnSpc>
                          <a:spcPct val="100000"/>
                        </a:lnSpc>
                        <a:spcAft>
                          <a:spcPts val="0"/>
                        </a:spcAft>
                      </a:pPr>
                      <a:r>
                        <a:rPr lang="it-IT" sz="1800">
                          <a:latin typeface="Times New Roman"/>
                          <a:ea typeface="Times New Roman"/>
                          <a:cs typeface="Times New Roman"/>
                        </a:rPr>
                        <a:t>(476 d.C.)</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Perfezionamento dell’arte contabile</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4"/>
                  </a:ext>
                </a:extLst>
              </a:tr>
              <a:tr h="1153482">
                <a:tc>
                  <a:txBody>
                    <a:bodyPr/>
                    <a:lstStyle/>
                    <a:p>
                      <a:pPr indent="180340" algn="ctr">
                        <a:lnSpc>
                          <a:spcPct val="100000"/>
                        </a:lnSpc>
                        <a:spcAft>
                          <a:spcPts val="0"/>
                        </a:spcAft>
                      </a:pPr>
                      <a:r>
                        <a:rPr lang="it-IT" sz="1800">
                          <a:latin typeface="Times New Roman"/>
                          <a:ea typeface="Times New Roman"/>
                          <a:cs typeface="Times New Roman"/>
                        </a:rPr>
                        <a:t>Medioevo</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a:latin typeface="Times New Roman"/>
                          <a:ea typeface="Times New Roman"/>
                          <a:cs typeface="Times New Roman"/>
                        </a:rPr>
                        <a:t>Dalla caduta dell’Impero Romano (476 d.C.) alla </a:t>
                      </a:r>
                      <a:r>
                        <a:rPr lang="it-IT" sz="1800" i="1">
                          <a:latin typeface="Times New Roman"/>
                          <a:ea typeface="Times New Roman"/>
                          <a:cs typeface="Times New Roman"/>
                        </a:rPr>
                        <a:t>Summa </a:t>
                      </a:r>
                      <a:r>
                        <a:rPr lang="it-IT" sz="1800">
                          <a:latin typeface="Times New Roman"/>
                          <a:ea typeface="Times New Roman"/>
                          <a:cs typeface="Times New Roman"/>
                        </a:rPr>
                        <a:t>di Luca Pacioli (1494 d.C.)</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Decadenza (fino al 1202) e </a:t>
                      </a:r>
                      <a:endParaRPr lang="it-IT" sz="1800" dirty="0">
                        <a:latin typeface="ZapfHumnst BT"/>
                        <a:ea typeface="Times New Roman"/>
                        <a:cs typeface="Times New Roman"/>
                      </a:endParaRPr>
                    </a:p>
                    <a:p>
                      <a:pPr indent="180340" algn="ctr">
                        <a:lnSpc>
                          <a:spcPct val="100000"/>
                        </a:lnSpc>
                        <a:spcAft>
                          <a:spcPts val="0"/>
                        </a:spcAft>
                      </a:pPr>
                      <a:r>
                        <a:rPr lang="it-IT" sz="1800" dirty="0">
                          <a:latin typeface="Times New Roman"/>
                          <a:ea typeface="Times New Roman"/>
                          <a:cs typeface="Times New Roman"/>
                        </a:rPr>
                        <a:t>successiva ripresa dell’arte contabile</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5"/>
                  </a:ext>
                </a:extLst>
              </a:tr>
              <a:tr h="865112">
                <a:tc>
                  <a:txBody>
                    <a:bodyPr/>
                    <a:lstStyle/>
                    <a:p>
                      <a:pPr indent="180340" algn="ctr">
                        <a:lnSpc>
                          <a:spcPct val="100000"/>
                        </a:lnSpc>
                        <a:spcAft>
                          <a:spcPts val="0"/>
                        </a:spcAft>
                      </a:pPr>
                      <a:r>
                        <a:rPr lang="it-IT" sz="1800">
                          <a:latin typeface="Times New Roman"/>
                          <a:ea typeface="Times New Roman"/>
                          <a:cs typeface="Times New Roman"/>
                        </a:rPr>
                        <a:t>Età moderna</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a:latin typeface="Times New Roman"/>
                          <a:ea typeface="Times New Roman"/>
                          <a:cs typeface="Times New Roman"/>
                        </a:rPr>
                        <a:t>Dalla </a:t>
                      </a:r>
                      <a:r>
                        <a:rPr lang="it-IT" sz="1800" i="1">
                          <a:latin typeface="Times New Roman"/>
                          <a:ea typeface="Times New Roman"/>
                          <a:cs typeface="Times New Roman"/>
                        </a:rPr>
                        <a:t>Summa </a:t>
                      </a:r>
                      <a:r>
                        <a:rPr lang="it-IT" sz="1800">
                          <a:latin typeface="Times New Roman"/>
                          <a:ea typeface="Times New Roman"/>
                          <a:cs typeface="Times New Roman"/>
                        </a:rPr>
                        <a:t>di Luca </a:t>
                      </a:r>
                      <a:endParaRPr lang="it-IT" sz="1800">
                        <a:latin typeface="ZapfHumnst BT"/>
                        <a:ea typeface="Times New Roman"/>
                        <a:cs typeface="Times New Roman"/>
                      </a:endParaRPr>
                    </a:p>
                    <a:p>
                      <a:pPr indent="180340" algn="ctr">
                        <a:lnSpc>
                          <a:spcPct val="100000"/>
                        </a:lnSpc>
                        <a:spcAft>
                          <a:spcPts val="0"/>
                        </a:spcAft>
                      </a:pPr>
                      <a:r>
                        <a:rPr lang="it-IT" sz="1800">
                          <a:latin typeface="Times New Roman"/>
                          <a:ea typeface="Times New Roman"/>
                          <a:cs typeface="Times New Roman"/>
                        </a:rPr>
                        <a:t>Pacioli (1494 d.C.) alla fine del XIX secolo</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La ragioneria evolve da “arte” a </a:t>
                      </a:r>
                      <a:endParaRPr lang="it-IT" sz="1800" dirty="0">
                        <a:latin typeface="ZapfHumnst BT"/>
                        <a:ea typeface="Times New Roman"/>
                        <a:cs typeface="Times New Roman"/>
                      </a:endParaRPr>
                    </a:p>
                    <a:p>
                      <a:pPr indent="180340" algn="ctr">
                        <a:lnSpc>
                          <a:spcPct val="100000"/>
                        </a:lnSpc>
                        <a:spcAft>
                          <a:spcPts val="0"/>
                        </a:spcAft>
                      </a:pPr>
                      <a:r>
                        <a:rPr lang="it-IT" sz="1800" dirty="0">
                          <a:latin typeface="Times New Roman"/>
                          <a:ea typeface="Times New Roman"/>
                          <a:cs typeface="Times New Roman"/>
                        </a:rPr>
                        <a:t>“tecnica” e poi a “scienza”</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6"/>
                  </a:ext>
                </a:extLst>
              </a:tr>
              <a:tr h="865112">
                <a:tc>
                  <a:txBody>
                    <a:bodyPr/>
                    <a:lstStyle/>
                    <a:p>
                      <a:pPr indent="180340" algn="ctr">
                        <a:lnSpc>
                          <a:spcPct val="100000"/>
                        </a:lnSpc>
                        <a:spcAft>
                          <a:spcPts val="0"/>
                        </a:spcAft>
                      </a:pPr>
                      <a:r>
                        <a:rPr lang="it-IT" sz="1800">
                          <a:latin typeface="Times New Roman"/>
                          <a:ea typeface="Times New Roman"/>
                          <a:cs typeface="Times New Roman"/>
                        </a:rPr>
                        <a:t>Età contemporanea</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a:latin typeface="Times New Roman"/>
                          <a:ea typeface="Times New Roman"/>
                          <a:cs typeface="Times New Roman"/>
                        </a:rPr>
                        <a:t>XX secolo</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Decadenza della ragioneria </a:t>
                      </a:r>
                      <a:endParaRPr lang="it-IT" sz="1800" dirty="0">
                        <a:latin typeface="ZapfHumnst BT"/>
                        <a:ea typeface="Times New Roman"/>
                        <a:cs typeface="Times New Roman"/>
                      </a:endParaRPr>
                    </a:p>
                    <a:p>
                      <a:pPr indent="180340" algn="ctr">
                        <a:lnSpc>
                          <a:spcPct val="100000"/>
                        </a:lnSpc>
                        <a:spcAft>
                          <a:spcPts val="0"/>
                        </a:spcAft>
                      </a:pPr>
                      <a:r>
                        <a:rPr lang="it-IT" sz="1800" dirty="0">
                          <a:latin typeface="Times New Roman"/>
                          <a:ea typeface="Times New Roman"/>
                          <a:cs typeface="Times New Roman"/>
                        </a:rPr>
                        <a:t>scientifica ed affermazione dell’economia aziendale</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8195"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8196"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8197"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819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8199"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8200"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820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820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8203" name="Rettangolo 11"/>
          <p:cNvSpPr>
            <a:spLocks noChangeArrowheads="1"/>
          </p:cNvSpPr>
          <p:nvPr/>
        </p:nvSpPr>
        <p:spPr bwMode="auto">
          <a:xfrm>
            <a:off x="2428875" y="142875"/>
            <a:ext cx="4425950" cy="461963"/>
          </a:xfrm>
          <a:prstGeom prst="rect">
            <a:avLst/>
          </a:prstGeom>
          <a:noFill/>
          <a:ln w="9525">
            <a:noFill/>
            <a:miter lim="800000"/>
            <a:headEnd/>
            <a:tailEnd/>
          </a:ln>
        </p:spPr>
        <p:txBody>
          <a:bodyPr wrap="none">
            <a:spAutoFit/>
          </a:bodyPr>
          <a:lstStyle/>
          <a:p>
            <a:r>
              <a:rPr lang="it-IT" sz="2400" b="1">
                <a:solidFill>
                  <a:srgbClr val="0070C0"/>
                </a:solidFill>
              </a:rPr>
              <a:t>La ragioneria nell’era arcaica</a:t>
            </a:r>
            <a:endParaRPr lang="it-IT" sz="2400">
              <a:solidFill>
                <a:srgbClr val="0070C0"/>
              </a:solidFill>
            </a:endParaRPr>
          </a:p>
        </p:txBody>
      </p:sp>
      <p:sp>
        <p:nvSpPr>
          <p:cNvPr id="8204" name="Rettangolo 11"/>
          <p:cNvSpPr>
            <a:spLocks noChangeArrowheads="1"/>
          </p:cNvSpPr>
          <p:nvPr/>
        </p:nvSpPr>
        <p:spPr bwMode="auto">
          <a:xfrm>
            <a:off x="482600" y="714375"/>
            <a:ext cx="8232775" cy="708025"/>
          </a:xfrm>
          <a:prstGeom prst="rect">
            <a:avLst/>
          </a:prstGeom>
          <a:noFill/>
          <a:ln w="9525">
            <a:noFill/>
            <a:miter lim="800000"/>
            <a:headEnd/>
            <a:tailEnd/>
          </a:ln>
        </p:spPr>
        <p:txBody>
          <a:bodyPr>
            <a:spAutoFit/>
          </a:bodyPr>
          <a:lstStyle/>
          <a:p>
            <a:pPr algn="ctr"/>
            <a:r>
              <a:rPr lang="it-IT" sz="2000"/>
              <a:t>Nella preistoria l’uomo</a:t>
            </a:r>
            <a:r>
              <a:rPr lang="it-IT" sz="2000" i="1"/>
              <a:t> </a:t>
            </a:r>
            <a:r>
              <a:rPr lang="it-IT" sz="2000"/>
              <a:t>viveva allo stato </a:t>
            </a:r>
            <a:r>
              <a:rPr lang="it-IT" sz="2000" i="1"/>
              <a:t>naturale, </a:t>
            </a:r>
            <a:r>
              <a:rPr lang="it-IT" sz="2000"/>
              <a:t>cioè prevalentemente con i frutti che la natura gli offriva</a:t>
            </a:r>
          </a:p>
        </p:txBody>
      </p:sp>
      <p:sp>
        <p:nvSpPr>
          <p:cNvPr id="8205" name="Rettangolo 12"/>
          <p:cNvSpPr>
            <a:spLocks noChangeArrowheads="1"/>
          </p:cNvSpPr>
          <p:nvPr/>
        </p:nvSpPr>
        <p:spPr bwMode="auto">
          <a:xfrm>
            <a:off x="500063" y="1571625"/>
            <a:ext cx="8286750" cy="830263"/>
          </a:xfrm>
          <a:prstGeom prst="rect">
            <a:avLst/>
          </a:prstGeom>
          <a:noFill/>
          <a:ln w="9525">
            <a:noFill/>
            <a:miter lim="800000"/>
            <a:headEnd/>
            <a:tailEnd/>
          </a:ln>
        </p:spPr>
        <p:txBody>
          <a:bodyPr>
            <a:spAutoFit/>
          </a:bodyPr>
          <a:lstStyle/>
          <a:p>
            <a:pPr algn="ctr"/>
            <a:r>
              <a:rPr lang="it-IT" sz="2400"/>
              <a:t>Le prime annotazioni contabili erano quindi estremamente semplici, frammentarie ed asistematiche</a:t>
            </a:r>
          </a:p>
        </p:txBody>
      </p:sp>
      <p:sp>
        <p:nvSpPr>
          <p:cNvPr id="8206" name="Rettangolo 13"/>
          <p:cNvSpPr>
            <a:spLocks noChangeArrowheads="1"/>
          </p:cNvSpPr>
          <p:nvPr/>
        </p:nvSpPr>
        <p:spPr bwMode="auto">
          <a:xfrm>
            <a:off x="500063" y="3000375"/>
            <a:ext cx="8358187" cy="830263"/>
          </a:xfrm>
          <a:prstGeom prst="rect">
            <a:avLst/>
          </a:prstGeom>
          <a:noFill/>
          <a:ln w="9525">
            <a:noFill/>
            <a:miter lim="800000"/>
            <a:headEnd/>
            <a:tailEnd/>
          </a:ln>
        </p:spPr>
        <p:txBody>
          <a:bodyPr>
            <a:spAutoFit/>
          </a:bodyPr>
          <a:lstStyle/>
          <a:p>
            <a:pPr algn="ctr"/>
            <a:r>
              <a:rPr lang="it-IT" sz="2400" i="1"/>
              <a:t>insiemi di sassi o di legumi, nodi su corde di diverso colore e lunghezza, incisioni su pezzi di legno o ossa, ecc. </a:t>
            </a:r>
          </a:p>
        </p:txBody>
      </p:sp>
      <p:sp>
        <p:nvSpPr>
          <p:cNvPr id="8207" name="Rectangle 12"/>
          <p:cNvSpPr>
            <a:spLocks noChangeArrowheads="1"/>
          </p:cNvSpPr>
          <p:nvPr/>
        </p:nvSpPr>
        <p:spPr bwMode="auto">
          <a:xfrm>
            <a:off x="214313" y="4022725"/>
            <a:ext cx="8715375" cy="1477963"/>
          </a:xfrm>
          <a:prstGeom prst="rect">
            <a:avLst/>
          </a:prstGeom>
          <a:noFill/>
          <a:ln w="9525">
            <a:noFill/>
            <a:miter lim="800000"/>
            <a:headEnd/>
            <a:tailEnd/>
          </a:ln>
        </p:spPr>
        <p:txBody>
          <a:bodyPr anchor="ctr">
            <a:spAutoFit/>
          </a:bodyPr>
          <a:lstStyle/>
          <a:p>
            <a:pPr indent="252413" algn="ctr" eaLnBrk="0" hangingPunct="0">
              <a:tabLst>
                <a:tab pos="180975" algn="l"/>
              </a:tabLst>
            </a:pPr>
            <a:r>
              <a:rPr lang="it-IT" b="1" u="sng"/>
              <a:t>Al periodo aurignaciano</a:t>
            </a:r>
            <a:r>
              <a:rPr lang="it-IT"/>
              <a:t> (30.000-25.000 a.C.) appartiene una </a:t>
            </a:r>
            <a:r>
              <a:rPr lang="it-IT" b="1" i="1"/>
              <a:t>lamina di corno di renna</a:t>
            </a:r>
            <a:r>
              <a:rPr lang="it-IT"/>
              <a:t>, divisa in due parti e perfettamente liscia, sulla quale sono incise due serie di linee trasversali equidistanti e con i margini laterali che presentano intaccature profonde e regolari. Per alcuni storici (Lartet) sono segni di numerazione, per altri (Melis) si tratterebbe addirittura di una vera e propria forma rudimentale di </a:t>
            </a:r>
            <a:r>
              <a:rPr lang="it-IT" i="1"/>
              <a:t>conto </a:t>
            </a:r>
            <a:endParaRPr lang="it-IT"/>
          </a:p>
        </p:txBody>
      </p:sp>
      <p:sp>
        <p:nvSpPr>
          <p:cNvPr id="8208" name="Rettangolo 15"/>
          <p:cNvSpPr>
            <a:spLocks noChangeArrowheads="1"/>
          </p:cNvSpPr>
          <p:nvPr/>
        </p:nvSpPr>
        <p:spPr bwMode="auto">
          <a:xfrm>
            <a:off x="179388" y="5634038"/>
            <a:ext cx="8786812" cy="1076325"/>
          </a:xfrm>
          <a:prstGeom prst="rect">
            <a:avLst/>
          </a:prstGeom>
          <a:noFill/>
          <a:ln w="9525">
            <a:noFill/>
            <a:miter lim="800000"/>
            <a:headEnd/>
            <a:tailEnd/>
          </a:ln>
        </p:spPr>
        <p:txBody>
          <a:bodyPr>
            <a:spAutoFit/>
          </a:bodyPr>
          <a:lstStyle/>
          <a:p>
            <a:pPr algn="ctr"/>
            <a:r>
              <a:rPr lang="it-IT" sz="1600" b="1"/>
              <a:t>I periodi storici successivi – il neolitico, l’età del bronzo, l’età del ferro – condussero ad un affinamento delle civiltà, con un notevole progresso sia in ambito civile che economico. L’arte del “computo”, che precedentemente era rozza ed approssimativa, cominciò a perfezionarsi, anche grazie all’ulteriore sviluppo delle aggregazioni umane</a:t>
            </a:r>
          </a:p>
        </p:txBody>
      </p:sp>
      <p:sp>
        <p:nvSpPr>
          <p:cNvPr id="17" name="Callout con freccia in giù 16"/>
          <p:cNvSpPr/>
          <p:nvPr/>
        </p:nvSpPr>
        <p:spPr>
          <a:xfrm>
            <a:off x="500063" y="1500188"/>
            <a:ext cx="8358187" cy="1500187"/>
          </a:xfrm>
          <a:prstGeom prst="downArrowCallout">
            <a:avLst>
              <a:gd name="adj1" fmla="val 57201"/>
              <a:gd name="adj2" fmla="val 44551"/>
              <a:gd name="adj3" fmla="val 25000"/>
              <a:gd name="adj4" fmla="val 6497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0243"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024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0245"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024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024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0255"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7" name="Rectangle 5"/>
          <p:cNvSpPr>
            <a:spLocks noChangeArrowheads="1"/>
          </p:cNvSpPr>
          <p:nvPr/>
        </p:nvSpPr>
        <p:spPr bwMode="auto">
          <a:xfrm>
            <a:off x="0" y="286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18" name="Rettangolo 12"/>
          <p:cNvSpPr>
            <a:spLocks noChangeArrowheads="1"/>
          </p:cNvSpPr>
          <p:nvPr/>
        </p:nvSpPr>
        <p:spPr bwMode="auto">
          <a:xfrm>
            <a:off x="1928813" y="214313"/>
            <a:ext cx="5483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400" b="1">
                <a:solidFill>
                  <a:srgbClr val="0070C0"/>
                </a:solidFill>
              </a:rPr>
              <a:t>La ragioneria nelle antiche civiltà (1)</a:t>
            </a:r>
            <a:endParaRPr lang="it-IT" altLang="it-IT" sz="2400">
              <a:solidFill>
                <a:srgbClr val="0070C0"/>
              </a:solidFill>
            </a:endParaRPr>
          </a:p>
        </p:txBody>
      </p:sp>
      <p:sp>
        <p:nvSpPr>
          <p:cNvPr id="19" name="Rettangolo 11"/>
          <p:cNvSpPr>
            <a:spLocks noChangeArrowheads="1"/>
          </p:cNvSpPr>
          <p:nvPr/>
        </p:nvSpPr>
        <p:spPr bwMode="auto">
          <a:xfrm>
            <a:off x="571500" y="928688"/>
            <a:ext cx="82153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000"/>
              <a:t>Nelle prime grandi civiltà, grazie all’avvento della scrittura, si assistette ad una maggiore precisione nella tenuta dei conti: le registrazioni dei fatti di gestione si affinarono progressivamente nei secoli</a:t>
            </a:r>
          </a:p>
        </p:txBody>
      </p:sp>
      <p:sp>
        <p:nvSpPr>
          <p:cNvPr id="20" name="Rectangle 15"/>
          <p:cNvSpPr>
            <a:spLocks noChangeArrowheads="1"/>
          </p:cNvSpPr>
          <p:nvPr/>
        </p:nvSpPr>
        <p:spPr bwMode="auto">
          <a:xfrm rot="10800000" flipV="1">
            <a:off x="374650" y="2143125"/>
            <a:ext cx="8429625" cy="830263"/>
          </a:xfrm>
          <a:prstGeom prst="rect">
            <a:avLst/>
          </a:prstGeom>
          <a:solidFill>
            <a:schemeClr val="accent1"/>
          </a:solidFill>
          <a:ln w="9525">
            <a:solidFill>
              <a:schemeClr val="tx1"/>
            </a:solidFill>
            <a:miter lim="800000"/>
            <a:headEnd/>
            <a:tailEnd/>
          </a:ln>
        </p:spPr>
        <p:txBody>
          <a:bodyPr anchor="ctr">
            <a:spAutoFit/>
          </a:bodyPr>
          <a:lstStyle/>
          <a:p>
            <a:pPr algn="ctr" eaLnBrk="0" hangingPunct="0">
              <a:defRPr/>
            </a:pPr>
            <a:r>
              <a:rPr lang="it-IT" sz="1600" dirty="0">
                <a:cs typeface="Times New Roman" pitchFamily="18" charset="0"/>
              </a:rPr>
              <a:t>I </a:t>
            </a:r>
            <a:r>
              <a:rPr lang="it-IT" sz="1600" b="1" dirty="0">
                <a:solidFill>
                  <a:srgbClr val="C00000"/>
                </a:solidFill>
                <a:cs typeface="Times New Roman" pitchFamily="18" charset="0"/>
              </a:rPr>
              <a:t>Sumeri</a:t>
            </a:r>
            <a:r>
              <a:rPr lang="it-IT" sz="1600" dirty="0">
                <a:cs typeface="Times New Roman" pitchFamily="18" charset="0"/>
              </a:rPr>
              <a:t> si stanziarono fin dal 4000 a.C. circa nella Mesopotamia meridionale (l’odierno Iraq sud-orientale). La loro scrittura cuneiforme pare abbia preceduto qualsiasi altra forma di scrittura e risale almeno al 3500 a.C.</a:t>
            </a:r>
            <a:r>
              <a:rPr lang="it-IT" sz="1050" dirty="0"/>
              <a:t> </a:t>
            </a:r>
            <a:endParaRPr lang="it-IT" sz="2400" dirty="0"/>
          </a:p>
        </p:txBody>
      </p:sp>
      <p:sp>
        <p:nvSpPr>
          <p:cNvPr id="21" name="Freccia in giù 6"/>
          <p:cNvSpPr>
            <a:spLocks noChangeArrowheads="1"/>
          </p:cNvSpPr>
          <p:nvPr/>
        </p:nvSpPr>
        <p:spPr bwMode="auto">
          <a:xfrm>
            <a:off x="1517650" y="2965450"/>
            <a:ext cx="1857375"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2" name="Freccia in giù 6"/>
          <p:cNvSpPr>
            <a:spLocks noChangeArrowheads="1"/>
          </p:cNvSpPr>
          <p:nvPr/>
        </p:nvSpPr>
        <p:spPr bwMode="auto">
          <a:xfrm>
            <a:off x="5661025" y="2965450"/>
            <a:ext cx="1857375"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3" name="Rettangolo 16"/>
          <p:cNvSpPr>
            <a:spLocks noChangeArrowheads="1"/>
          </p:cNvSpPr>
          <p:nvPr/>
        </p:nvSpPr>
        <p:spPr bwMode="auto">
          <a:xfrm>
            <a:off x="731838" y="3857625"/>
            <a:ext cx="3429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a:t>furono i primi capaci di creare delle città-stato con un proprio patrimonio e una propria economia, il che richiese una maggiore attenzione verso la pratica contabile, al fine di tenere sotto controllo soprattutto le pubbliche ricchezze</a:t>
            </a:r>
          </a:p>
        </p:txBody>
      </p:sp>
      <p:sp>
        <p:nvSpPr>
          <p:cNvPr id="24" name="Rettangolo 17"/>
          <p:cNvSpPr>
            <a:spLocks noChangeArrowheads="1"/>
          </p:cNvSpPr>
          <p:nvPr/>
        </p:nvSpPr>
        <p:spPr bwMode="auto">
          <a:xfrm>
            <a:off x="4805363" y="3929063"/>
            <a:ext cx="35718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a:t>cominciarono ad utilizzare l’oro e l’argento come moneta e a stipulare i primi contratti commerciali, nonché ad attivare i primi sistemi di credito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0243"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024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0245"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024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024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0248" name="Rettangolo 12"/>
          <p:cNvSpPr>
            <a:spLocks noChangeArrowheads="1"/>
          </p:cNvSpPr>
          <p:nvPr/>
        </p:nvSpPr>
        <p:spPr bwMode="auto">
          <a:xfrm>
            <a:off x="1874838" y="214313"/>
            <a:ext cx="5483225" cy="461962"/>
          </a:xfrm>
          <a:prstGeom prst="rect">
            <a:avLst/>
          </a:prstGeom>
          <a:noFill/>
          <a:ln w="9525">
            <a:noFill/>
            <a:miter lim="800000"/>
            <a:headEnd/>
            <a:tailEnd/>
          </a:ln>
        </p:spPr>
        <p:txBody>
          <a:bodyPr wrap="none">
            <a:spAutoFit/>
          </a:bodyPr>
          <a:lstStyle/>
          <a:p>
            <a:r>
              <a:rPr lang="it-IT" sz="2400" b="1">
                <a:solidFill>
                  <a:srgbClr val="0070C0"/>
                </a:solidFill>
              </a:rPr>
              <a:t>La ragioneria nelle antiche civiltà (2)</a:t>
            </a:r>
            <a:endParaRPr lang="it-IT" sz="2400">
              <a:solidFill>
                <a:srgbClr val="0070C0"/>
              </a:solidFill>
            </a:endParaRPr>
          </a:p>
        </p:txBody>
      </p:sp>
      <p:sp>
        <p:nvSpPr>
          <p:cNvPr id="10249" name="Rectangle 1"/>
          <p:cNvSpPr>
            <a:spLocks noChangeArrowheads="1"/>
          </p:cNvSpPr>
          <p:nvPr/>
        </p:nvSpPr>
        <p:spPr bwMode="auto">
          <a:xfrm rot="10800000" flipV="1">
            <a:off x="146050" y="785813"/>
            <a:ext cx="8929688" cy="461962"/>
          </a:xfrm>
          <a:prstGeom prst="rect">
            <a:avLst/>
          </a:prstGeom>
          <a:noFill/>
          <a:ln w="9525">
            <a:noFill/>
            <a:miter lim="800000"/>
            <a:headEnd/>
            <a:tailEnd/>
          </a:ln>
        </p:spPr>
        <p:txBody>
          <a:bodyPr anchor="ctr">
            <a:spAutoFit/>
          </a:bodyPr>
          <a:lstStyle/>
          <a:p>
            <a:pPr algn="ctr" eaLnBrk="0" hangingPunct="0"/>
            <a:r>
              <a:rPr lang="it-IT" sz="2400" b="1">
                <a:cs typeface="Times New Roman" pitchFamily="18" charset="0"/>
              </a:rPr>
              <a:t>scavi di Uruk</a:t>
            </a:r>
            <a:r>
              <a:rPr lang="it-IT" sz="2000">
                <a:cs typeface="Times New Roman" pitchFamily="18" charset="0"/>
              </a:rPr>
              <a:t> – città-stato sumera del IV millennio a.C. (3500 a.C. circa)</a:t>
            </a:r>
            <a:endParaRPr lang="it-IT" sz="3200"/>
          </a:p>
        </p:txBody>
      </p:sp>
      <p:pic>
        <p:nvPicPr>
          <p:cNvPr id="10250" name="Immagine 20" descr="C:\Users\Stefano\AppData\Local\Microsoft\Windows\Temporary Internet Files\Content.Word\uruk014.jpg"/>
          <p:cNvPicPr>
            <a:picLocks noChangeAspect="1" noChangeArrowheads="1"/>
          </p:cNvPicPr>
          <p:nvPr/>
        </p:nvPicPr>
        <p:blipFill>
          <a:blip r:embed="rId3" cstate="print"/>
          <a:srcRect/>
          <a:stretch>
            <a:fillRect/>
          </a:stretch>
        </p:blipFill>
        <p:spPr bwMode="auto">
          <a:xfrm>
            <a:off x="5572125" y="1285875"/>
            <a:ext cx="3335338" cy="4487863"/>
          </a:xfrm>
          <a:prstGeom prst="rect">
            <a:avLst/>
          </a:prstGeom>
          <a:noFill/>
          <a:ln w="9525">
            <a:noFill/>
            <a:miter lim="800000"/>
            <a:headEnd/>
            <a:tailEnd/>
          </a:ln>
        </p:spPr>
      </p:pic>
      <p:sp>
        <p:nvSpPr>
          <p:cNvPr id="10251" name="Rettangolo 21"/>
          <p:cNvSpPr>
            <a:spLocks noChangeArrowheads="1"/>
          </p:cNvSpPr>
          <p:nvPr/>
        </p:nvSpPr>
        <p:spPr bwMode="auto">
          <a:xfrm>
            <a:off x="1214438" y="4000500"/>
            <a:ext cx="4357687" cy="1477963"/>
          </a:xfrm>
          <a:prstGeom prst="rect">
            <a:avLst/>
          </a:prstGeom>
          <a:noFill/>
          <a:ln w="9525">
            <a:noFill/>
            <a:miter lim="800000"/>
            <a:headEnd/>
            <a:tailEnd/>
          </a:ln>
        </p:spPr>
        <p:txBody>
          <a:bodyPr>
            <a:spAutoFit/>
          </a:bodyPr>
          <a:lstStyle/>
          <a:p>
            <a:pPr algn="r"/>
            <a:r>
              <a:rPr lang="it-IT" i="1"/>
              <a:t>Altri gruppi di tavolette più o meno contemporanee sono state rinvenute negli scavi delle città di Jemdet-Nasr e di Ur, mentre successive a tale epoca sono quelle ritrovate nella città di Fara</a:t>
            </a:r>
          </a:p>
        </p:txBody>
      </p:sp>
      <p:sp>
        <p:nvSpPr>
          <p:cNvPr id="10252" name="Rettangolo 22"/>
          <p:cNvSpPr>
            <a:spLocks noChangeArrowheads="1"/>
          </p:cNvSpPr>
          <p:nvPr/>
        </p:nvSpPr>
        <p:spPr bwMode="auto">
          <a:xfrm>
            <a:off x="428625" y="5514975"/>
            <a:ext cx="4572000" cy="1200150"/>
          </a:xfrm>
          <a:prstGeom prst="rect">
            <a:avLst/>
          </a:prstGeom>
          <a:noFill/>
          <a:ln w="9525">
            <a:noFill/>
            <a:miter lim="800000"/>
            <a:headEnd/>
            <a:tailEnd/>
          </a:ln>
        </p:spPr>
        <p:txBody>
          <a:bodyPr>
            <a:spAutoFit/>
          </a:bodyPr>
          <a:lstStyle/>
          <a:p>
            <a:pPr algn="ctr"/>
            <a:r>
              <a:rPr lang="it-IT" b="1"/>
              <a:t>In ogni caso, si tratta sempre di annotazioni di </a:t>
            </a:r>
            <a:r>
              <a:rPr lang="it-IT" b="1" i="1"/>
              <a:t>entrate</a:t>
            </a:r>
            <a:r>
              <a:rPr lang="it-IT" b="1"/>
              <a:t> ed </a:t>
            </a:r>
            <a:r>
              <a:rPr lang="it-IT" b="1" i="1"/>
              <a:t>uscite </a:t>
            </a:r>
            <a:r>
              <a:rPr lang="it-IT" b="1"/>
              <a:t>relative a svariati tipi di beni (compresi gli schiavi), alle paghe degli operai, ecc.</a:t>
            </a:r>
          </a:p>
        </p:txBody>
      </p:sp>
      <p:sp>
        <p:nvSpPr>
          <p:cNvPr id="10253" name="Freccia in giù 6"/>
          <p:cNvSpPr>
            <a:spLocks noChangeArrowheads="1"/>
          </p:cNvSpPr>
          <p:nvPr/>
        </p:nvSpPr>
        <p:spPr bwMode="auto">
          <a:xfrm>
            <a:off x="431800" y="1244600"/>
            <a:ext cx="1857375"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10254" name="Rectangle 1"/>
          <p:cNvSpPr>
            <a:spLocks noChangeArrowheads="1"/>
          </p:cNvSpPr>
          <p:nvPr/>
        </p:nvSpPr>
        <p:spPr bwMode="auto">
          <a:xfrm rot="10800000" flipV="1">
            <a:off x="285750" y="2005013"/>
            <a:ext cx="4429125" cy="2032000"/>
          </a:xfrm>
          <a:prstGeom prst="rect">
            <a:avLst/>
          </a:prstGeom>
          <a:noFill/>
          <a:ln w="9525">
            <a:noFill/>
            <a:miter lim="800000"/>
            <a:headEnd/>
            <a:tailEnd/>
          </a:ln>
        </p:spPr>
        <p:txBody>
          <a:bodyPr anchor="ctr">
            <a:spAutoFit/>
          </a:bodyPr>
          <a:lstStyle/>
          <a:p>
            <a:pPr eaLnBrk="0" hangingPunct="0"/>
            <a:r>
              <a:rPr lang="it-IT">
                <a:cs typeface="Times New Roman" pitchFamily="18" charset="0"/>
              </a:rPr>
              <a:t>tavolette di argilla con rappresentazioni ideografico-numeriche che sono state interpretate come </a:t>
            </a:r>
            <a:r>
              <a:rPr lang="it-IT" b="1" i="1">
                <a:cs typeface="Times New Roman" pitchFamily="18" charset="0"/>
              </a:rPr>
              <a:t>scritture elementari e sistematiche relative all’acquisto giornaliero di prodotti alimentari</a:t>
            </a:r>
            <a:r>
              <a:rPr lang="it-IT">
                <a:cs typeface="Times New Roman" pitchFamily="18" charset="0"/>
              </a:rPr>
              <a:t>. Si tratta del più antico reperto “contabile” finora venuto alla luce</a:t>
            </a:r>
          </a:p>
        </p:txBody>
      </p:sp>
      <p:sp>
        <p:nvSpPr>
          <p:cNvPr id="10255"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0256" name="Rectangle 1"/>
          <p:cNvSpPr>
            <a:spLocks noChangeArrowheads="1"/>
          </p:cNvSpPr>
          <p:nvPr/>
        </p:nvSpPr>
        <p:spPr bwMode="auto">
          <a:xfrm rot="10800000" flipV="1">
            <a:off x="5367338" y="5770563"/>
            <a:ext cx="3724275" cy="1016000"/>
          </a:xfrm>
          <a:prstGeom prst="rect">
            <a:avLst/>
          </a:prstGeom>
          <a:noFill/>
          <a:ln w="9525">
            <a:noFill/>
            <a:miter lim="800000"/>
            <a:headEnd/>
            <a:tailEnd/>
          </a:ln>
        </p:spPr>
        <p:txBody>
          <a:bodyPr anchor="ctr">
            <a:spAutoFit/>
          </a:bodyPr>
          <a:lstStyle/>
          <a:p>
            <a:pPr algn="ctr"/>
            <a:r>
              <a:rPr lang="it-IT" sz="2000" i="1">
                <a:latin typeface="Calibri" pitchFamily="34" charset="0"/>
              </a:rPr>
              <a:t>Tavoletta di Uruk con registrazioni contabili </a:t>
            </a:r>
          </a:p>
          <a:p>
            <a:pPr algn="ctr"/>
            <a:r>
              <a:rPr lang="it-IT" sz="2000" i="1">
                <a:latin typeface="Calibri" pitchFamily="34" charset="0"/>
              </a:rPr>
              <a:t>(IV millennio a.C.)</a:t>
            </a:r>
            <a:endParaRPr lang="it-IT" sz="2800"/>
          </a:p>
        </p:txBody>
      </p:sp>
    </p:spTree>
    <p:extLst>
      <p:ext uri="{BB962C8B-B14F-4D97-AF65-F5344CB8AC3E}">
        <p14:creationId xmlns:p14="http://schemas.microsoft.com/office/powerpoint/2010/main" val="2784152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1391</TotalTime>
  <Words>7881</Words>
  <Application>Microsoft Office PowerPoint</Application>
  <PresentationFormat>Presentazione su schermo (4:3)</PresentationFormat>
  <Paragraphs>657</Paragraphs>
  <Slides>53</Slides>
  <Notes>53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53</vt:i4>
      </vt:variant>
    </vt:vector>
  </HeadingPairs>
  <TitlesOfParts>
    <vt:vector size="59" baseType="lpstr">
      <vt:lpstr>Arial</vt:lpstr>
      <vt:lpstr>Calibri</vt:lpstr>
      <vt:lpstr>Times New Roman</vt:lpstr>
      <vt:lpstr>Wingdings</vt:lpstr>
      <vt:lpstr>ZapfHumnst BT</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 Parthenope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Strefano Coronella</dc:creator>
  <cp:lastModifiedBy>Stefano</cp:lastModifiedBy>
  <cp:revision>245</cp:revision>
  <dcterms:created xsi:type="dcterms:W3CDTF">2007-09-21T08:50:12Z</dcterms:created>
  <dcterms:modified xsi:type="dcterms:W3CDTF">2024-10-15T08:52:23Z</dcterms:modified>
</cp:coreProperties>
</file>